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257" r:id="rId3"/>
    <p:sldId id="292" r:id="rId4"/>
    <p:sldId id="258" r:id="rId5"/>
    <p:sldId id="259" r:id="rId6"/>
    <p:sldId id="267" r:id="rId7"/>
    <p:sldId id="316" r:id="rId8"/>
    <p:sldId id="260" r:id="rId9"/>
    <p:sldId id="287" r:id="rId10"/>
    <p:sldId id="318" r:id="rId11"/>
    <p:sldId id="321" r:id="rId12"/>
    <p:sldId id="299" r:id="rId13"/>
    <p:sldId id="266" r:id="rId14"/>
    <p:sldId id="288" r:id="rId15"/>
    <p:sldId id="317" r:id="rId16"/>
    <p:sldId id="263" r:id="rId17"/>
    <p:sldId id="264" r:id="rId18"/>
    <p:sldId id="265" r:id="rId19"/>
    <p:sldId id="289" r:id="rId20"/>
    <p:sldId id="322" r:id="rId21"/>
    <p:sldId id="291" r:id="rId22"/>
    <p:sldId id="290" r:id="rId23"/>
    <p:sldId id="324" r:id="rId24"/>
    <p:sldId id="271" r:id="rId25"/>
    <p:sldId id="319" r:id="rId26"/>
    <p:sldId id="325" r:id="rId27"/>
    <p:sldId id="272" r:id="rId28"/>
    <p:sldId id="306" r:id="rId29"/>
    <p:sldId id="276" r:id="rId30"/>
    <p:sldId id="273" r:id="rId31"/>
    <p:sldId id="274" r:id="rId32"/>
    <p:sldId id="277" r:id="rId33"/>
    <p:sldId id="280" r:id="rId34"/>
    <p:sldId id="293" r:id="rId35"/>
    <p:sldId id="278" r:id="rId36"/>
    <p:sldId id="326" r:id="rId37"/>
    <p:sldId id="294" r:id="rId38"/>
    <p:sldId id="296" r:id="rId39"/>
    <p:sldId id="279" r:id="rId40"/>
    <p:sldId id="285" r:id="rId41"/>
    <p:sldId id="312" r:id="rId42"/>
    <p:sldId id="297" r:id="rId43"/>
    <p:sldId id="313" r:id="rId44"/>
    <p:sldId id="314" r:id="rId45"/>
    <p:sldId id="298" r:id="rId46"/>
    <p:sldId id="323" r:id="rId47"/>
    <p:sldId id="315" r:id="rId48"/>
    <p:sldId id="301" r:id="rId49"/>
    <p:sldId id="327" r:id="rId50"/>
    <p:sldId id="286" r:id="rId51"/>
    <p:sldId id="302" r:id="rId52"/>
    <p:sldId id="303" r:id="rId53"/>
    <p:sldId id="307" r:id="rId54"/>
    <p:sldId id="308" r:id="rId55"/>
    <p:sldId id="309" r:id="rId56"/>
    <p:sldId id="310" r:id="rId57"/>
    <p:sldId id="311" r:id="rId58"/>
    <p:sldId id="320" r:id="rId5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CC3300"/>
    <a:srgbClr val="FFFF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9" autoAdjust="0"/>
    <p:restoredTop sz="94664" autoAdjust="0"/>
  </p:normalViewPr>
  <p:slideViewPr>
    <p:cSldViewPr>
      <p:cViewPr varScale="1">
        <p:scale>
          <a:sx n="66" d="100"/>
          <a:sy n="66" d="100"/>
        </p:scale>
        <p:origin x="-13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5E4662A-979C-4140-BD0D-35DF34E24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6299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BF8245D-7E7D-4A3E-938E-04B8A6791244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657015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37B16BC-746A-4E6B-BF5A-39EEE9462529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48854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EE35563-4D64-445F-BEFC-AF0371F0B10D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38006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2818AC4-CF6C-49E5-8F58-4FEC3A3F8A9B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755381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2AFDE60-ECBD-4101-A77C-BA1AA597DAF3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012603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480445C-B315-4AC0-A953-FA2EF2556BFE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0961194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7F7E1AA-AACB-4F36-853D-E15173AA3DD6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422454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1F0E99B-AD3F-4C76-A178-7C498D235688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1865448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9C4D740-4809-4558-A65F-265C772C49F3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60568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1DDE413-9853-40E2-970F-B927329B628F}" type="slidenum">
              <a:rPr lang="ru-RU" smtClean="0"/>
              <a:pPr/>
              <a:t>24</a:t>
            </a:fld>
            <a:endParaRPr lang="ru-RU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2725604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49B45C8-3249-4B83-82C4-A0D018E31AEE}" type="slidenum">
              <a:rPr lang="ru-RU" smtClean="0"/>
              <a:pPr/>
              <a:t>27</a:t>
            </a:fld>
            <a:endParaRPr lang="ru-RU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74459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3C3DAB5-90B8-4F0F-A891-02039E7B05C9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661186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29E5855-3698-4D0C-8E7E-5BDC035507BD}" type="slidenum">
              <a:rPr lang="ru-RU" smtClean="0"/>
              <a:pPr/>
              <a:t>28</a:t>
            </a:fld>
            <a:endParaRPr lang="ru-RU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1307231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DD50EEC-643B-4452-8DBA-FA115D5F5BF5}" type="slidenum">
              <a:rPr lang="ru-RU" smtClean="0"/>
              <a:pPr/>
              <a:t>29</a:t>
            </a:fld>
            <a:endParaRPr lang="ru-RU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7280882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CF57A81-7A7C-4DE6-8ED4-A81E16C2DEB6}" type="slidenum">
              <a:rPr lang="ru-RU" smtClean="0"/>
              <a:pPr/>
              <a:t>30</a:t>
            </a:fld>
            <a:endParaRPr lang="ru-RU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09195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8DD9371-8EC3-4F97-9847-7FEAF8E029A6}" type="slidenum">
              <a:rPr lang="ru-RU" smtClean="0"/>
              <a:pPr/>
              <a:t>31</a:t>
            </a:fld>
            <a:endParaRPr lang="ru-RU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750851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7C48DCA-1F16-47E0-92EF-FA267598C822}" type="slidenum">
              <a:rPr lang="ru-RU" smtClean="0"/>
              <a:pPr/>
              <a:t>32</a:t>
            </a:fld>
            <a:endParaRPr lang="ru-RU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6759472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30701A9-3F1C-48D0-9F9A-8236D846B2FC}" type="slidenum">
              <a:rPr lang="ru-RU" smtClean="0"/>
              <a:pPr/>
              <a:t>33</a:t>
            </a:fld>
            <a:endParaRPr lang="ru-RU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603768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215F52A-6DA1-4DB2-BED1-4E9BD4EBE702}" type="slidenum">
              <a:rPr lang="ru-RU" smtClean="0"/>
              <a:pPr/>
              <a:t>34</a:t>
            </a:fld>
            <a:endParaRPr lang="ru-RU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7551411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84820A4-E5FF-42B5-B497-F30984DC5904}" type="slidenum">
              <a:rPr lang="ru-RU" smtClean="0"/>
              <a:pPr/>
              <a:t>35</a:t>
            </a:fld>
            <a:endParaRPr lang="ru-RU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6813454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76402CF-25A0-453E-9F0F-1D9A571346ED}" type="slidenum">
              <a:rPr lang="ru-RU" smtClean="0"/>
              <a:pPr/>
              <a:t>37</a:t>
            </a:fld>
            <a:endParaRPr lang="ru-RU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2557510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CAF15AA-0FC7-45B2-A995-FD9D8CE65ABB}" type="slidenum">
              <a:rPr lang="ru-RU" smtClean="0"/>
              <a:pPr/>
              <a:t>38</a:t>
            </a:fld>
            <a:endParaRPr lang="ru-RU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20406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9013592-1967-46E7-BC15-774929F79267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7829040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9B56333-F7FE-4D71-AB26-263C9E58DA27}" type="slidenum">
              <a:rPr lang="ru-RU" smtClean="0"/>
              <a:pPr/>
              <a:t>39</a:t>
            </a:fld>
            <a:endParaRPr lang="ru-RU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9210405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9DDF65F-5E5A-4E9B-89AC-01EC82D63790}" type="slidenum">
              <a:rPr lang="ru-RU" smtClean="0"/>
              <a:pPr/>
              <a:t>40</a:t>
            </a:fld>
            <a:endParaRPr lang="ru-RU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98916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A9634E6-C13C-4BE2-804B-CD40B42070B8}" type="slidenum">
              <a:rPr lang="ru-RU" smtClean="0"/>
              <a:pPr/>
              <a:t>41</a:t>
            </a:fld>
            <a:endParaRPr lang="ru-RU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058632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77539E-0917-4CFC-8B68-8B67A2DEDEE6}" type="slidenum">
              <a:rPr lang="ru-RU" smtClean="0"/>
              <a:pPr/>
              <a:t>42</a:t>
            </a:fld>
            <a:endParaRPr lang="ru-RU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0680722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9EDA4F2-96C4-4217-8F5A-BACF3F201D54}" type="slidenum">
              <a:rPr lang="ru-RU" smtClean="0"/>
              <a:pPr/>
              <a:t>43</a:t>
            </a:fld>
            <a:endParaRPr lang="ru-RU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9040539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BCE93CE-DA34-4627-A226-94BDD4FEDB7A}" type="slidenum">
              <a:rPr lang="ru-RU" smtClean="0"/>
              <a:pPr/>
              <a:t>44</a:t>
            </a:fld>
            <a:endParaRPr lang="ru-RU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566642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1BFF9B9-EFCF-441D-B8B3-765FAE0596E8}" type="slidenum">
              <a:rPr lang="ru-RU" smtClean="0"/>
              <a:pPr/>
              <a:t>45</a:t>
            </a:fld>
            <a:endParaRPr lang="ru-RU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0328299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E2FBFEA-B3F9-4C85-A222-218F54DB9FD7}" type="slidenum">
              <a:rPr lang="ru-RU" smtClean="0"/>
              <a:pPr/>
              <a:t>47</a:t>
            </a:fld>
            <a:endParaRPr lang="ru-RU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6123328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BDCCF3A-E047-4BA4-B907-D8483F89508F}" type="slidenum">
              <a:rPr lang="ru-RU" smtClean="0"/>
              <a:pPr/>
              <a:t>48</a:t>
            </a:fld>
            <a:endParaRPr lang="ru-RU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564393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58ADC17-739A-4C95-8F7B-F850FBE2BECE}" type="slidenum">
              <a:rPr lang="ru-RU" smtClean="0"/>
              <a:pPr/>
              <a:t>50</a:t>
            </a:fld>
            <a:endParaRPr lang="ru-RU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553819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C5EB89A-74E2-4854-9C5A-D69FD2EE46A6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8884523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0B02C0C-D7C0-45A2-B335-662C44356C7E}" type="slidenum">
              <a:rPr lang="ru-RU" smtClean="0"/>
              <a:pPr/>
              <a:t>51</a:t>
            </a:fld>
            <a:endParaRPr lang="ru-RU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762039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DE6C798-ACAD-4E69-B1A3-C711875C4746}" type="slidenum">
              <a:rPr lang="ru-RU" smtClean="0"/>
              <a:pPr/>
              <a:t>52</a:t>
            </a:fld>
            <a:endParaRPr lang="ru-RU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778522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5E76455-5C82-42B5-9C24-9F3C3AD671AB}" type="slidenum">
              <a:rPr lang="ru-RU" smtClean="0"/>
              <a:pPr/>
              <a:t>53</a:t>
            </a:fld>
            <a:endParaRPr lang="ru-RU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3448514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24617A6-DFC8-4345-9DC0-CC7B3BFF5150}" type="slidenum">
              <a:rPr lang="ru-RU" smtClean="0"/>
              <a:pPr/>
              <a:t>54</a:t>
            </a:fld>
            <a:endParaRPr lang="ru-RU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948616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9A77AD2-72CD-4587-B3BC-A641667427AD}" type="slidenum">
              <a:rPr lang="ru-RU" smtClean="0"/>
              <a:pPr/>
              <a:t>55</a:t>
            </a:fld>
            <a:endParaRPr lang="ru-RU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7293268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05ED0FE-A0C1-40DB-8CE6-C5539B09D61A}" type="slidenum">
              <a:rPr lang="ru-RU" smtClean="0"/>
              <a:pPr/>
              <a:t>56</a:t>
            </a:fld>
            <a:endParaRPr lang="ru-RU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47378363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30E38A4-C024-42DF-A003-F4D98B19F787}" type="slidenum">
              <a:rPr lang="ru-RU" smtClean="0"/>
              <a:pPr/>
              <a:t>57</a:t>
            </a:fld>
            <a:endParaRPr lang="ru-RU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747290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C87F22E-B883-4112-8384-FCE454BA3C1C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846675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1E66D82-E8BC-451A-A772-BF5FAB305E38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435168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AC793A7-EF0E-4528-92AF-60F048D6C65E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62163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2A96843-223D-4FF8-8232-765140B7C78B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03858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C4D384D-5E14-4D3C-B2F8-8D8FDEB33BB3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661559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0DEE1-EA04-48DE-BBF2-5C800FFA4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092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FE8A5-7BAD-4FAF-9320-8806DCFFB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35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FA95F-8A62-4F61-B284-FC941C0092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904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9D39F-384B-41C8-B64E-CF6703B88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216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B7489-DFF7-4D62-8616-B4BED3297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43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4D422-5550-4A23-A5D6-38612D689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417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F0352-0EF8-4662-B15B-8EC0D4B42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573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C20FC-E668-4D93-BC1F-D3C940413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02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FD29E-6321-4537-931D-CFBCA6393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078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0F96B-5FC7-40B7-B911-F23A0BD80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028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50501-C3DA-4031-A1A2-1686B1F12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580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885CB-67B2-4E75-91F4-3FE388F589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979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4AD8BB1-D962-4388-BE14-18FF9BC9B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02_02"/>
          <p:cNvPicPr>
            <a:picLocks noChangeAspect="1" noChangeArrowheads="1"/>
          </p:cNvPicPr>
          <p:nvPr/>
        </p:nvPicPr>
        <p:blipFill>
          <a:blip r:embed="rId3">
            <a:lum bright="54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125538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Лекция №1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68313" y="2924175"/>
            <a:ext cx="8675687" cy="277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ru-RU" sz="32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Зоология, как система наук о животных.</a:t>
            </a:r>
          </a:p>
          <a:p>
            <a:pPr marL="342900" indent="-342900" algn="just"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ru-RU" sz="32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зоологии.</a:t>
            </a:r>
          </a:p>
          <a:p>
            <a:pPr marL="342900" indent="-342900" algn="just"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ru-RU" sz="32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Современная классификация животного мира.</a:t>
            </a:r>
            <a:endParaRPr lang="ru-RU" sz="320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342900" indent="-342900" algn="just"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ru-RU" sz="32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Простейшие (одноклеточные).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tx1"/>
                </a:solidFill>
              </a:rPr>
              <a:t>Размножение простейших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91513" cy="7493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/>
              <a:t>2. Половой путь:</a:t>
            </a:r>
            <a:endParaRPr lang="ru-RU" smtClean="0"/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5" y="2189163"/>
            <a:ext cx="3995738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2646363" y="3844925"/>
            <a:ext cx="3851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/>
              <a:t> копуляция</a:t>
            </a:r>
          </a:p>
        </p:txBody>
      </p:sp>
      <p:pic>
        <p:nvPicPr>
          <p:cNvPr id="1127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5" y="4781550"/>
            <a:ext cx="3995738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2646363" y="5934075"/>
            <a:ext cx="3851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/>
              <a:t>конъюгация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Инцистирование</a:t>
            </a:r>
          </a:p>
        </p:txBody>
      </p:sp>
      <p:pic>
        <p:nvPicPr>
          <p:cNvPr id="12291" name="Picture 9" descr="02_0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575" y="1916113"/>
            <a:ext cx="5668963" cy="3160712"/>
          </a:xfrm>
          <a:noFill/>
        </p:spPr>
      </p:pic>
      <p:sp>
        <p:nvSpPr>
          <p:cNvPr id="12292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4691063"/>
          </a:xfrm>
        </p:spPr>
        <p:txBody>
          <a:bodyPr/>
          <a:lstStyle/>
          <a:p>
            <a:r>
              <a:rPr lang="ru-RU" smtClean="0"/>
              <a:t>Важным приспособительным свойством простейших является </a:t>
            </a:r>
            <a:r>
              <a:rPr lang="ru-RU" b="1" smtClean="0"/>
              <a:t>инцистирование</a:t>
            </a:r>
            <a:r>
              <a:rPr lang="ru-RU" smtClean="0"/>
              <a:t>.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Классификация простейших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0" y="1412875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/>
              <a:t>Тип Саркожгутиконосцы (</a:t>
            </a:r>
            <a:r>
              <a:rPr lang="en-US" sz="3200"/>
              <a:t>Sarcomastigophora)</a:t>
            </a:r>
            <a:endParaRPr lang="ru-RU" sz="3200"/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1403350" y="2060575"/>
            <a:ext cx="774065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/>
              <a:t>Класс Саркодовые (</a:t>
            </a:r>
            <a:r>
              <a:rPr lang="en-US" sz="2400"/>
              <a:t>Sarcodina</a:t>
            </a:r>
            <a:r>
              <a:rPr lang="ru-RU" sz="2400"/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/>
              <a:t>Класс Жгутиковые (</a:t>
            </a:r>
            <a:r>
              <a:rPr lang="en-US" sz="2400"/>
              <a:t>Flagellata</a:t>
            </a:r>
            <a:r>
              <a:rPr lang="ru-RU" sz="2400"/>
              <a:t>)</a:t>
            </a: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0" y="3500438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/>
              <a:t>Тип Апикомплексы (</a:t>
            </a:r>
            <a:r>
              <a:rPr lang="en-US" sz="3200"/>
              <a:t>Apicomplexa)</a:t>
            </a:r>
            <a:endParaRPr lang="ru-RU" sz="3200"/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1403350" y="4221163"/>
            <a:ext cx="774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/>
              <a:t>Класс Споровики (</a:t>
            </a:r>
            <a:r>
              <a:rPr lang="en-US" sz="2400"/>
              <a:t>Sporozoa</a:t>
            </a:r>
            <a:r>
              <a:rPr lang="ru-RU" sz="2400"/>
              <a:t>)</a:t>
            </a:r>
          </a:p>
        </p:txBody>
      </p:sp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0" y="5154613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/>
              <a:t>Тип Ресничные (</a:t>
            </a:r>
            <a:r>
              <a:rPr lang="en-US" sz="3200"/>
              <a:t>Ciliophora)</a:t>
            </a:r>
            <a:endParaRPr lang="ru-RU" sz="3200"/>
          </a:p>
        </p:txBody>
      </p:sp>
      <p:sp>
        <p:nvSpPr>
          <p:cNvPr id="13320" name="Text Box 10"/>
          <p:cNvSpPr txBox="1">
            <a:spLocks noChangeArrowheads="1"/>
          </p:cNvSpPr>
          <p:nvPr/>
        </p:nvSpPr>
        <p:spPr bwMode="auto">
          <a:xfrm>
            <a:off x="1403350" y="5851525"/>
            <a:ext cx="774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/>
              <a:t>Класс Инфузории (</a:t>
            </a:r>
            <a:r>
              <a:rPr lang="en-US" sz="2400"/>
              <a:t>Infusoria</a:t>
            </a:r>
            <a:r>
              <a:rPr lang="ru-RU" sz="24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03_1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0"/>
            <a:ext cx="7380287" cy="6850063"/>
          </a:xfrm>
          <a:noFill/>
        </p:spPr>
      </p:pic>
      <p:sp>
        <p:nvSpPr>
          <p:cNvPr id="14339" name="Rectangle 4" descr="Полотно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5225" cy="1412875"/>
          </a:xfrm>
          <a:blipFill dpi="0" rotWithShape="1">
            <a:blip r:embed="rId4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ru-RU" sz="4000" smtClean="0"/>
              <a:t>Положение простейших</a:t>
            </a:r>
            <a:br>
              <a:rPr lang="ru-RU" sz="4000" smtClean="0"/>
            </a:br>
            <a:r>
              <a:rPr lang="ru-RU" sz="4000" smtClean="0"/>
              <a:t>в животном мире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1989138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/>
              <a:t>Класс саркодовые – </a:t>
            </a:r>
            <a:r>
              <a:rPr lang="en-US" sz="3200"/>
              <a:t>Sarcodina</a:t>
            </a:r>
            <a:endParaRPr lang="ru-RU" sz="320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771775" y="3605213"/>
            <a:ext cx="5545138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/>
              <a:t>Отряды:	корненожки</a:t>
            </a:r>
          </a:p>
          <a:p>
            <a:pPr eaLnBrk="1" hangingPunct="1"/>
            <a:r>
              <a:rPr lang="ru-RU" sz="2800"/>
              <a:t>		солнечники</a:t>
            </a:r>
          </a:p>
          <a:p>
            <a:pPr eaLnBrk="1" hangingPunct="1"/>
            <a:r>
              <a:rPr lang="ru-RU" sz="2800"/>
              <a:t>		радиолярии</a:t>
            </a:r>
          </a:p>
        </p:txBody>
      </p:sp>
      <p:sp>
        <p:nvSpPr>
          <p:cNvPr id="15364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tx1"/>
                </a:solidFill>
              </a:rPr>
              <a:t>ТИП САРКОЖГУТИКОНОСЦЫ – </a:t>
            </a:r>
            <a:r>
              <a:rPr lang="en-US" sz="4000" b="1" smtClean="0">
                <a:solidFill>
                  <a:schemeClr val="tx1"/>
                </a:solidFill>
              </a:rPr>
              <a:t>SARCOMASTIGOPHORA</a:t>
            </a:r>
            <a:endParaRPr lang="ru-RU" sz="4000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Характеристика саркодовых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341688"/>
          </a:xfrm>
        </p:spPr>
        <p:txBody>
          <a:bodyPr/>
          <a:lstStyle/>
          <a:p>
            <a:pPr eaLnBrk="1" hangingPunct="1"/>
            <a:r>
              <a:rPr lang="ru-RU" smtClean="0"/>
              <a:t>отсутствие плотной клеточной оболочки (пелликулы);</a:t>
            </a:r>
          </a:p>
          <a:p>
            <a:pPr eaLnBrk="1" hangingPunct="1"/>
            <a:r>
              <a:rPr lang="ru-RU" smtClean="0"/>
              <a:t>способность к образованию ложноножек, которые служат для передвижения и захвата пищи;</a:t>
            </a:r>
          </a:p>
          <a:p>
            <a:pPr eaLnBrk="1" hangingPunct="1"/>
            <a:r>
              <a:rPr lang="ru-RU" smtClean="0"/>
              <a:t>гетеротрофное питание.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68313" y="5013325"/>
            <a:ext cx="83518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3200"/>
              <a:t>Саркодовые обитают в пресной и соленой воде, в почве.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9"/>
          <p:cNvSpPr>
            <a:spLocks noGrp="1" noChangeArrowheads="1"/>
          </p:cNvSpPr>
          <p:nvPr>
            <p:ph type="title"/>
          </p:nvPr>
        </p:nvSpPr>
        <p:spPr>
          <a:xfrm>
            <a:off x="457200" y="53975"/>
            <a:ext cx="8229600" cy="638175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tx1"/>
                </a:solidFill>
              </a:rPr>
              <a:t>Отряд Корненожки</a:t>
            </a:r>
          </a:p>
        </p:txBody>
      </p:sp>
      <p:pic>
        <p:nvPicPr>
          <p:cNvPr id="17411" name="Picture 5" descr="02_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412875"/>
            <a:ext cx="4498975" cy="4498975"/>
          </a:xfrm>
          <a:noFill/>
        </p:spPr>
      </p:pic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539750" y="6021388"/>
            <a:ext cx="4392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/>
              <a:t>Строение амебы протей</a:t>
            </a:r>
          </a:p>
        </p:txBody>
      </p:sp>
      <p:sp>
        <p:nvSpPr>
          <p:cNvPr id="17413" name="Text Box 20"/>
          <p:cNvSpPr txBox="1">
            <a:spLocks noChangeArrowheads="1"/>
          </p:cNvSpPr>
          <p:nvPr/>
        </p:nvSpPr>
        <p:spPr bwMode="auto">
          <a:xfrm>
            <a:off x="0" y="8366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/>
              <a:t>Амеба протей – </a:t>
            </a:r>
            <a:r>
              <a:rPr lang="en-US" sz="2400"/>
              <a:t>Amoeba proteus</a:t>
            </a:r>
            <a:endParaRPr lang="ru-RU" sz="2400"/>
          </a:p>
        </p:txBody>
      </p:sp>
      <p:pic>
        <p:nvPicPr>
          <p:cNvPr id="17414" name="Picture 21" descr="амеба протей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1412875"/>
            <a:ext cx="3203575" cy="4498975"/>
          </a:xfrm>
          <a:noFill/>
        </p:spPr>
      </p:pic>
      <p:sp>
        <p:nvSpPr>
          <p:cNvPr id="17415" name="Text Box 23"/>
          <p:cNvSpPr txBox="1">
            <a:spLocks noChangeArrowheads="1"/>
          </p:cNvSpPr>
          <p:nvPr/>
        </p:nvSpPr>
        <p:spPr bwMode="auto">
          <a:xfrm>
            <a:off x="5435600" y="6021388"/>
            <a:ext cx="3313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/>
              <a:t>Амеба протей (фото)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940425" y="620713"/>
            <a:ext cx="3203575" cy="2016125"/>
          </a:xfrm>
        </p:spPr>
        <p:txBody>
          <a:bodyPr/>
          <a:lstStyle/>
          <a:p>
            <a:pPr eaLnBrk="1" hangingPunct="1"/>
            <a:r>
              <a:rPr lang="ru-RU" sz="4000" smtClean="0"/>
              <a:t>Питание амебы</a:t>
            </a:r>
          </a:p>
        </p:txBody>
      </p:sp>
      <p:pic>
        <p:nvPicPr>
          <p:cNvPr id="18435" name="Picture 4" descr="02_06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876925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516688" y="274638"/>
            <a:ext cx="2627312" cy="1143000"/>
          </a:xfrm>
        </p:spPr>
        <p:txBody>
          <a:bodyPr/>
          <a:lstStyle/>
          <a:p>
            <a:pPr eaLnBrk="1" hangingPunct="1"/>
            <a:r>
              <a:rPr lang="ru-RU" sz="2800" smtClean="0"/>
              <a:t>Размножение амебы</a:t>
            </a:r>
          </a:p>
        </p:txBody>
      </p:sp>
      <p:pic>
        <p:nvPicPr>
          <p:cNvPr id="19459" name="Picture 7" descr="04_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463"/>
            <a:ext cx="6516688" cy="2492375"/>
          </a:xfrm>
          <a:noFill/>
        </p:spPr>
      </p:pic>
      <p:pic>
        <p:nvPicPr>
          <p:cNvPr id="19460" name="Picture 9" descr="02_0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2924175"/>
            <a:ext cx="6804025" cy="3792538"/>
          </a:xfrm>
          <a:noFill/>
        </p:spPr>
      </p:pic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0" y="3716338"/>
            <a:ext cx="23399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/>
              <a:t>Цисты амеб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Дизентерийная амёба</a:t>
            </a:r>
          </a:p>
        </p:txBody>
      </p:sp>
      <p:pic>
        <p:nvPicPr>
          <p:cNvPr id="20483" name="Picture 8" descr="амеба мал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16613" y="1773238"/>
            <a:ext cx="3192462" cy="3600450"/>
          </a:xfrm>
          <a:noFill/>
        </p:spPr>
      </p:pic>
      <p:pic>
        <p:nvPicPr>
          <p:cNvPr id="20484" name="Picture 13" descr="Дизент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" y="1773238"/>
            <a:ext cx="5786438" cy="35988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4" descr="01_03"/>
          <p:cNvPicPr>
            <a:picLocks noChangeAspect="1" noChangeArrowheads="1"/>
          </p:cNvPicPr>
          <p:nvPr/>
        </p:nvPicPr>
        <p:blipFill>
          <a:blip r:embed="rId3">
            <a:lum bright="60000"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0" y="1412875"/>
            <a:ext cx="9144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/>
              <a:t>Черты сходства растительного и животного мира:</a:t>
            </a:r>
          </a:p>
          <a:p>
            <a:pPr eaLnBrk="1" hangingPunct="1"/>
            <a:r>
              <a:rPr lang="ru-RU" sz="2000"/>
              <a:t>- клеточное строение</a:t>
            </a:r>
          </a:p>
          <a:p>
            <a:pPr eaLnBrk="1" hangingPunct="1"/>
            <a:r>
              <a:rPr lang="ru-RU" sz="2000"/>
              <a:t>- наличие обмена веществ</a:t>
            </a:r>
          </a:p>
          <a:p>
            <a:pPr eaLnBrk="1" hangingPunct="1"/>
            <a:r>
              <a:rPr lang="ru-RU" sz="2000"/>
              <a:t>- способность к размножению</a:t>
            </a:r>
          </a:p>
          <a:p>
            <a:pPr eaLnBrk="1" hangingPunct="1"/>
            <a:r>
              <a:rPr lang="ru-RU" sz="2000"/>
              <a:t>- состав: жиры, белки, углеводы, минеральные вещества, вода.</a:t>
            </a:r>
          </a:p>
        </p:txBody>
      </p:sp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3284538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/>
              <a:t>Черты отличия:</a:t>
            </a:r>
            <a:endParaRPr lang="ru-RU" sz="2000"/>
          </a:p>
        </p:txBody>
      </p:sp>
      <p:sp>
        <p:nvSpPr>
          <p:cNvPr id="3077" name="Text Box 11"/>
          <p:cNvSpPr txBox="1">
            <a:spLocks noChangeArrowheads="1"/>
          </p:cNvSpPr>
          <p:nvPr/>
        </p:nvSpPr>
        <p:spPr bwMode="auto">
          <a:xfrm>
            <a:off x="0" y="3789363"/>
            <a:ext cx="4572000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Животные:</a:t>
            </a:r>
          </a:p>
          <a:p>
            <a:pPr eaLnBrk="1" hangingPunct="1">
              <a:spcBef>
                <a:spcPct val="10000"/>
              </a:spcBef>
            </a:pPr>
            <a:r>
              <a:rPr lang="ru-RU" b="1"/>
              <a:t>- питаются органикой (гетеротрофы)</a:t>
            </a:r>
          </a:p>
          <a:p>
            <a:pPr eaLnBrk="1" hangingPunct="1">
              <a:spcBef>
                <a:spcPct val="10000"/>
              </a:spcBef>
            </a:pPr>
            <a:r>
              <a:rPr lang="ru-RU" b="1"/>
              <a:t>- имеют нервную и мышечную системы, передвигаются</a:t>
            </a:r>
          </a:p>
          <a:p>
            <a:pPr eaLnBrk="1" hangingPunct="1">
              <a:spcBef>
                <a:spcPct val="10000"/>
              </a:spcBef>
            </a:pPr>
            <a:r>
              <a:rPr lang="ru-RU" b="1"/>
              <a:t>- не имеют клетчатки в составе клеток</a:t>
            </a:r>
          </a:p>
        </p:txBody>
      </p:sp>
      <p:sp>
        <p:nvSpPr>
          <p:cNvPr id="3078" name="Text Box 12"/>
          <p:cNvSpPr txBox="1">
            <a:spLocks noChangeArrowheads="1"/>
          </p:cNvSpPr>
          <p:nvPr/>
        </p:nvSpPr>
        <p:spPr bwMode="auto">
          <a:xfrm>
            <a:off x="4859338" y="3789363"/>
            <a:ext cx="4284662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Растения:</a:t>
            </a:r>
          </a:p>
          <a:p>
            <a:pPr eaLnBrk="1" hangingPunct="1">
              <a:spcBef>
                <a:spcPct val="10000"/>
              </a:spcBef>
              <a:buFontTx/>
              <a:buChar char="-"/>
            </a:pPr>
            <a:r>
              <a:rPr lang="ru-RU" b="1"/>
              <a:t> питаются неорганическими веществами, образуя органику (автотрофы)</a:t>
            </a:r>
          </a:p>
          <a:p>
            <a:pPr eaLnBrk="1" hangingPunct="1">
              <a:spcBef>
                <a:spcPct val="10000"/>
              </a:spcBef>
              <a:buFontTx/>
              <a:buChar char="-"/>
            </a:pPr>
            <a:r>
              <a:rPr lang="ru-RU" b="1"/>
              <a:t> фотосинтез (благодаря хлорофиллу)</a:t>
            </a:r>
          </a:p>
        </p:txBody>
      </p:sp>
      <p:sp>
        <p:nvSpPr>
          <p:cNvPr id="3079" name="Text Box 13"/>
          <p:cNvSpPr txBox="1">
            <a:spLocks noChangeArrowheads="1"/>
          </p:cNvSpPr>
          <p:nvPr/>
        </p:nvSpPr>
        <p:spPr bwMode="auto">
          <a:xfrm>
            <a:off x="0" y="6040438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/>
              <a:t>Резкой разницы между низшими растениями и животными нет, имеются черты сходства.</a:t>
            </a:r>
          </a:p>
        </p:txBody>
      </p:sp>
      <p:sp>
        <p:nvSpPr>
          <p:cNvPr id="3080" name="Rectangle 16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1. Зоология – система наук о животных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err="1" smtClean="0"/>
              <a:t>Мальпигамёба</a:t>
            </a:r>
            <a:r>
              <a:rPr lang="ru-RU" dirty="0"/>
              <a:t/>
            </a:r>
            <a:br>
              <a:rPr lang="ru-RU" dirty="0"/>
            </a:br>
            <a:r>
              <a:rPr lang="en-US" i="1" dirty="0" err="1" smtClean="0"/>
              <a:t>Malpighamoeba</a:t>
            </a:r>
            <a:r>
              <a:rPr lang="en-US" i="1" dirty="0" smtClean="0"/>
              <a:t> </a:t>
            </a:r>
            <a:r>
              <a:rPr lang="en-US" i="1" dirty="0" err="1" smtClean="0"/>
              <a:t>mellificae</a:t>
            </a:r>
            <a:endParaRPr lang="ru-RU" i="1" dirty="0"/>
          </a:p>
        </p:txBody>
      </p:sp>
      <p:pic>
        <p:nvPicPr>
          <p:cNvPr id="21507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4300" y="1600200"/>
            <a:ext cx="2184400" cy="4525963"/>
          </a:xfrm>
        </p:spPr>
      </p:pic>
      <p:pic>
        <p:nvPicPr>
          <p:cNvPr id="21508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2119313"/>
            <a:ext cx="4762500" cy="3484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eaLnBrk="1" hangingPunct="1"/>
            <a:r>
              <a:rPr lang="ru-RU" smtClean="0"/>
              <a:t>Различные виды голых амеб</a:t>
            </a:r>
          </a:p>
        </p:txBody>
      </p:sp>
      <p:pic>
        <p:nvPicPr>
          <p:cNvPr id="22531" name="Picture 9" descr="Виды амеб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939800"/>
            <a:ext cx="8604250" cy="58023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975"/>
            <a:ext cx="8229600" cy="782638"/>
          </a:xfrm>
        </p:spPr>
        <p:txBody>
          <a:bodyPr/>
          <a:lstStyle/>
          <a:p>
            <a:pPr eaLnBrk="1" hangingPunct="1"/>
            <a:r>
              <a:rPr lang="ru-RU" smtClean="0"/>
              <a:t>Раковинные амебы:</a:t>
            </a:r>
          </a:p>
        </p:txBody>
      </p:sp>
      <p:pic>
        <p:nvPicPr>
          <p:cNvPr id="23555" name="Picture 6" descr="арцелл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4638" y="3878263"/>
            <a:ext cx="2339975" cy="2714625"/>
          </a:xfrm>
          <a:noFill/>
        </p:spPr>
      </p:pic>
      <p:pic>
        <p:nvPicPr>
          <p:cNvPr id="23556" name="Picture 8" descr="дифлугия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4638" y="1052513"/>
            <a:ext cx="2339975" cy="2663825"/>
          </a:xfrm>
          <a:noFill/>
        </p:spPr>
      </p:pic>
      <p:sp>
        <p:nvSpPr>
          <p:cNvPr id="23557" name="Text Box 10"/>
          <p:cNvSpPr txBox="1">
            <a:spLocks noChangeArrowheads="1"/>
          </p:cNvSpPr>
          <p:nvPr/>
        </p:nvSpPr>
        <p:spPr bwMode="auto">
          <a:xfrm>
            <a:off x="3790950" y="1628775"/>
            <a:ext cx="28194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Дифлугия</a:t>
            </a:r>
          </a:p>
          <a:p>
            <a:pPr eaLnBrk="1" hangingPunct="1">
              <a:spcBef>
                <a:spcPct val="50000"/>
              </a:spcBef>
            </a:pPr>
            <a:r>
              <a:rPr lang="ru-RU" b="1"/>
              <a:t>(справа – фотография)</a:t>
            </a:r>
          </a:p>
        </p:txBody>
      </p:sp>
      <p:sp>
        <p:nvSpPr>
          <p:cNvPr id="23558" name="Text Box 11"/>
          <p:cNvSpPr txBox="1">
            <a:spLocks noChangeArrowheads="1"/>
          </p:cNvSpPr>
          <p:nvPr/>
        </p:nvSpPr>
        <p:spPr bwMode="auto">
          <a:xfrm>
            <a:off x="3779838" y="4941888"/>
            <a:ext cx="28194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Арцелла</a:t>
            </a:r>
          </a:p>
          <a:p>
            <a:pPr eaLnBrk="1" hangingPunct="1">
              <a:spcBef>
                <a:spcPct val="50000"/>
              </a:spcBef>
            </a:pPr>
            <a:r>
              <a:rPr lang="ru-RU" b="1"/>
              <a:t>(справа – фотография)</a:t>
            </a:r>
          </a:p>
        </p:txBody>
      </p:sp>
      <p:pic>
        <p:nvPicPr>
          <p:cNvPr id="23559" name="Picture 13" descr="Раковин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238" y="1052513"/>
            <a:ext cx="3657600" cy="5540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Фораминиферы</a:t>
            </a:r>
          </a:p>
        </p:txBody>
      </p:sp>
      <p:sp>
        <p:nvSpPr>
          <p:cNvPr id="24579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Морские планктонные животные</a:t>
            </a:r>
          </a:p>
          <a:p>
            <a:r>
              <a:rPr lang="ru-RU" smtClean="0"/>
              <a:t>Имеют раковину – наружный скелет – с многочисленными отверстиями, в которые выходят тонкие и длинные ложноножки, которые способствуют плавучести.</a:t>
            </a:r>
          </a:p>
          <a:p>
            <a:r>
              <a:rPr lang="ru-RU" smtClean="0"/>
              <a:t>Гетеротрофы.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title"/>
          </p:nvPr>
        </p:nvSpPr>
        <p:spPr>
          <a:xfrm>
            <a:off x="4932363" y="1700213"/>
            <a:ext cx="4211637" cy="24479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Различные виды фораминифер</a:t>
            </a:r>
          </a:p>
        </p:txBody>
      </p:sp>
      <p:pic>
        <p:nvPicPr>
          <p:cNvPr id="25603" name="Picture 5" descr="02_1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763"/>
            <a:ext cx="4810125" cy="68564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Отряд Солнечники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Обитают в пресных водоемах</a:t>
            </a:r>
          </a:p>
          <a:p>
            <a:pPr eaLnBrk="1" hangingPunct="1"/>
            <a:r>
              <a:rPr lang="ru-RU" smtClean="0"/>
              <a:t>Форма тела – шарообразная</a:t>
            </a:r>
          </a:p>
          <a:p>
            <a:pPr eaLnBrk="1" hangingPunct="1"/>
            <a:r>
              <a:rPr lang="ru-RU" smtClean="0"/>
              <a:t>Тонкие длинные ложноножки имеют осевую нить</a:t>
            </a:r>
          </a:p>
        </p:txBody>
      </p:sp>
      <p:pic>
        <p:nvPicPr>
          <p:cNvPr id="26628" name="Объект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1628775"/>
            <a:ext cx="4473575" cy="4473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Радиолярии (</a:t>
            </a:r>
            <a:r>
              <a:rPr lang="ru-RU" dirty="0" err="1" smtClean="0"/>
              <a:t>лучевики</a:t>
            </a:r>
            <a:r>
              <a:rPr lang="ru-RU" dirty="0" smtClean="0"/>
              <a:t>)</a:t>
            </a:r>
          </a:p>
        </p:txBody>
      </p:sp>
      <p:sp>
        <p:nvSpPr>
          <p:cNvPr id="27651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Планктонные организмы, обитающие преимущественно в тёплых океанических водах.</a:t>
            </a:r>
          </a:p>
          <a:p>
            <a:r>
              <a:rPr lang="ru-RU" dirty="0" smtClean="0"/>
              <a:t>Скелет состоит из диоксида кремния или из сернокислого стронция.</a:t>
            </a:r>
          </a:p>
          <a:p>
            <a:r>
              <a:rPr lang="ru-RU" dirty="0" smtClean="0"/>
              <a:t>Скелет находится внутри клетки. Лучи служат для укрепления </a:t>
            </a:r>
            <a:r>
              <a:rPr lang="ru-RU" dirty="0" err="1" smtClean="0"/>
              <a:t>псевдопоий</a:t>
            </a:r>
            <a:r>
              <a:rPr lang="ru-RU" dirty="0" smtClean="0"/>
              <a:t>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02_1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968875" cy="6856413"/>
          </a:xfrm>
          <a:noFill/>
        </p:spPr>
      </p:pic>
      <p:sp>
        <p:nvSpPr>
          <p:cNvPr id="28675" name="Rectangle 11"/>
          <p:cNvSpPr>
            <a:spLocks noGrp="1" noChangeArrowheads="1"/>
          </p:cNvSpPr>
          <p:nvPr>
            <p:ph type="title"/>
          </p:nvPr>
        </p:nvSpPr>
        <p:spPr>
          <a:xfrm>
            <a:off x="5292725" y="1412875"/>
            <a:ext cx="3527425" cy="3024188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Различные виды радиолярий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Класс Жгутиковые – </a:t>
            </a:r>
            <a:r>
              <a:rPr lang="en-US" smtClean="0">
                <a:solidFill>
                  <a:schemeClr val="tx1"/>
                </a:solidFill>
              </a:rPr>
              <a:t>Flagellata</a:t>
            </a:r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Органоид движения – жгутик</a:t>
            </a:r>
          </a:p>
          <a:p>
            <a:pPr eaLnBrk="1" hangingPunct="1"/>
            <a:r>
              <a:rPr lang="ru-RU" smtClean="0"/>
              <a:t>По способу питания:</a:t>
            </a:r>
          </a:p>
          <a:p>
            <a:pPr lvl="1" eaLnBrk="1" hangingPunct="1"/>
            <a:r>
              <a:rPr lang="ru-RU" smtClean="0"/>
              <a:t>автотрофы</a:t>
            </a:r>
          </a:p>
          <a:p>
            <a:pPr lvl="1" eaLnBrk="1" hangingPunct="1"/>
            <a:r>
              <a:rPr lang="ru-RU" smtClean="0"/>
              <a:t>гетеротрофы (сапрофиты и паразиты)</a:t>
            </a:r>
          </a:p>
          <a:p>
            <a:pPr lvl="1" eaLnBrk="1" hangingPunct="1"/>
            <a:r>
              <a:rPr lang="ru-RU" smtClean="0"/>
              <a:t>миксотрофы</a:t>
            </a:r>
          </a:p>
          <a:p>
            <a:pPr eaLnBrk="1" hangingPunct="1"/>
            <a:r>
              <a:rPr lang="ru-RU" smtClean="0"/>
              <a:t>Имеют пелликулу – настоящую клеточную оболочку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xfrm>
            <a:off x="3995738" y="576263"/>
            <a:ext cx="5148262" cy="1916112"/>
          </a:xfrm>
        </p:spPr>
        <p:txBody>
          <a:bodyPr/>
          <a:lstStyle/>
          <a:p>
            <a:pPr eaLnBrk="1" hangingPunct="1"/>
            <a:r>
              <a:rPr lang="ru-RU" smtClean="0"/>
              <a:t>Схема движения жгутика</a:t>
            </a:r>
          </a:p>
        </p:txBody>
      </p:sp>
      <p:pic>
        <p:nvPicPr>
          <p:cNvPr id="30723" name="Picture 8" descr="02_13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916363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eaLnBrk="1" hangingPunct="1"/>
            <a:r>
              <a:rPr lang="ru-RU" smtClean="0"/>
              <a:t>2. История зоологии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976313"/>
            <a:ext cx="914400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Tx/>
              <a:buAutoNum type="arabicParenR"/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Зарождение. Основоположник – Аристотель, описал 450 видов животных.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Tx/>
              <a:buAutoNum type="arabicParenR"/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Средневековье. Застой науки, засилье церкви.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Tx/>
              <a:buAutoNum type="arabicParenR"/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15-16 вв. Эпоха Возрождения. Развитие мореплавания, 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открытие 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новых земель, новых животных.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Tx/>
              <a:buAutoNum type="arabicParenR"/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17 в. Изобретение микроскопа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 А. Левенгуком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о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ткрытие малых живых существ.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Tx/>
              <a:buAutoNum type="arabicParenR"/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18 в. 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Карл Линней – изобрел систематику, бинарную номенклатуру.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Tx/>
              <a:buAutoNum type="arabicParenR"/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 19 в. 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Ж.-Б. 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Ламарк 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создал первую естественную систематику животных и эволюционную теорию.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Tx/>
              <a:buAutoNum type="arabicParenR"/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Середина 19 в. 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Чарльз 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Дарвин научно обосновал эволюционную теорию. Основные положения: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Symbol" pitchFamily="18" charset="2"/>
              <a:buChar char=""/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живой природе идет постоянная борьба за существование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Symbol" pitchFamily="18" charset="2"/>
              <a:buChar char=""/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основной 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движущ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ий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фактор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эволюции – естественный отбор</a:t>
            </a:r>
            <a:endParaRPr lang="ru-RU" sz="2000">
              <a:solidFill>
                <a:srgbClr val="000000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Symbol" pitchFamily="18" charset="2"/>
              <a:buChar char=""/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искусственный отбор человеком ведет к созданию пород животных, сортов растений.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Tx/>
              <a:buAutoNum type="arabicParenR" startAt="8"/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Вторая половина 19 в. Эволюционное направление в зоологии. Формируются новые научные направления: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Times New Roman" pitchFamily="18" charset="0"/>
              <a:buChar char="–"/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эволюционная эмбриология (И.И. Мечников, А.О. Ковалевский)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Times New Roman" pitchFamily="18" charset="0"/>
              <a:buChar char="–"/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эволюционная палеонтология (В.О. Ковалевский)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Times New Roman" pitchFamily="18" charset="0"/>
              <a:buChar char="–"/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эволюционная физиология (И.И. Сеченов) и т.д.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Класс Жгутиковые – </a:t>
            </a:r>
            <a:r>
              <a:rPr lang="en-US" smtClean="0">
                <a:solidFill>
                  <a:schemeClr val="tx1"/>
                </a:solidFill>
              </a:rPr>
              <a:t>Flagellata</a:t>
            </a:r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658813" y="2057400"/>
            <a:ext cx="3905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/>
              <a:t>Включает 4 отряда:</a:t>
            </a: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539750" y="3057525"/>
            <a:ext cx="3030538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sz="2400"/>
              <a:t>Эвгленовые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sz="2400"/>
              <a:t>Фитомонадные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sz="2400"/>
              <a:t>Протомонадные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sz="2400"/>
              <a:t>Многожгутиковые</a:t>
            </a: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4897438" y="3284538"/>
            <a:ext cx="4246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/>
              <a:t>растительные жгутиконосцы</a:t>
            </a:r>
          </a:p>
        </p:txBody>
      </p:sp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4897438" y="4411663"/>
            <a:ext cx="424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/>
              <a:t>животные жгутиконосцы</a:t>
            </a:r>
          </a:p>
        </p:txBody>
      </p:sp>
      <p:grpSp>
        <p:nvGrpSpPr>
          <p:cNvPr id="31751" name="Group 12"/>
          <p:cNvGrpSpPr>
            <a:grpSpLocks/>
          </p:cNvGrpSpPr>
          <p:nvPr/>
        </p:nvGrpSpPr>
        <p:grpSpPr bwMode="auto">
          <a:xfrm>
            <a:off x="3643313" y="3316288"/>
            <a:ext cx="1000125" cy="533400"/>
            <a:chOff x="2067" y="1779"/>
            <a:chExt cx="630" cy="336"/>
          </a:xfrm>
        </p:grpSpPr>
        <p:sp>
          <p:nvSpPr>
            <p:cNvPr id="31755" name="Freeform 10"/>
            <p:cNvSpPr>
              <a:spLocks/>
            </p:cNvSpPr>
            <p:nvPr/>
          </p:nvSpPr>
          <p:spPr bwMode="auto">
            <a:xfrm>
              <a:off x="2067" y="1779"/>
              <a:ext cx="627" cy="144"/>
            </a:xfrm>
            <a:custGeom>
              <a:avLst/>
              <a:gdLst>
                <a:gd name="T0" fmla="*/ 0 w 627"/>
                <a:gd name="T1" fmla="*/ 0 h 144"/>
                <a:gd name="T2" fmla="*/ 627 w 627"/>
                <a:gd name="T3" fmla="*/ 144 h 144"/>
                <a:gd name="T4" fmla="*/ 0 60000 65536"/>
                <a:gd name="T5" fmla="*/ 0 60000 65536"/>
                <a:gd name="T6" fmla="*/ 0 w 627"/>
                <a:gd name="T7" fmla="*/ 0 h 144"/>
                <a:gd name="T8" fmla="*/ 627 w 627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7" h="144">
                  <a:moveTo>
                    <a:pt x="0" y="0"/>
                  </a:moveTo>
                  <a:lnTo>
                    <a:pt x="627" y="1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31756" name="Freeform 11"/>
            <p:cNvSpPr>
              <a:spLocks/>
            </p:cNvSpPr>
            <p:nvPr/>
          </p:nvSpPr>
          <p:spPr bwMode="auto">
            <a:xfrm>
              <a:off x="2088" y="1923"/>
              <a:ext cx="609" cy="192"/>
            </a:xfrm>
            <a:custGeom>
              <a:avLst/>
              <a:gdLst>
                <a:gd name="T0" fmla="*/ 0 w 609"/>
                <a:gd name="T1" fmla="*/ 192 h 192"/>
                <a:gd name="T2" fmla="*/ 609 w 609"/>
                <a:gd name="T3" fmla="*/ 0 h 192"/>
                <a:gd name="T4" fmla="*/ 0 60000 65536"/>
                <a:gd name="T5" fmla="*/ 0 60000 65536"/>
                <a:gd name="T6" fmla="*/ 0 w 609"/>
                <a:gd name="T7" fmla="*/ 0 h 192"/>
                <a:gd name="T8" fmla="*/ 609 w 609"/>
                <a:gd name="T9" fmla="*/ 192 h 1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09" h="192">
                  <a:moveTo>
                    <a:pt x="0" y="192"/>
                  </a:moveTo>
                  <a:lnTo>
                    <a:pt x="60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grpSp>
        <p:nvGrpSpPr>
          <p:cNvPr id="31752" name="Group 13"/>
          <p:cNvGrpSpPr>
            <a:grpSpLocks/>
          </p:cNvGrpSpPr>
          <p:nvPr/>
        </p:nvGrpSpPr>
        <p:grpSpPr bwMode="auto">
          <a:xfrm>
            <a:off x="3643313" y="4425950"/>
            <a:ext cx="1000125" cy="533400"/>
            <a:chOff x="2067" y="1779"/>
            <a:chExt cx="630" cy="336"/>
          </a:xfrm>
        </p:grpSpPr>
        <p:sp>
          <p:nvSpPr>
            <p:cNvPr id="31753" name="Freeform 14"/>
            <p:cNvSpPr>
              <a:spLocks/>
            </p:cNvSpPr>
            <p:nvPr/>
          </p:nvSpPr>
          <p:spPr bwMode="auto">
            <a:xfrm>
              <a:off x="2067" y="1779"/>
              <a:ext cx="627" cy="144"/>
            </a:xfrm>
            <a:custGeom>
              <a:avLst/>
              <a:gdLst>
                <a:gd name="T0" fmla="*/ 0 w 627"/>
                <a:gd name="T1" fmla="*/ 0 h 144"/>
                <a:gd name="T2" fmla="*/ 627 w 627"/>
                <a:gd name="T3" fmla="*/ 144 h 144"/>
                <a:gd name="T4" fmla="*/ 0 60000 65536"/>
                <a:gd name="T5" fmla="*/ 0 60000 65536"/>
                <a:gd name="T6" fmla="*/ 0 w 627"/>
                <a:gd name="T7" fmla="*/ 0 h 144"/>
                <a:gd name="T8" fmla="*/ 627 w 627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7" h="144">
                  <a:moveTo>
                    <a:pt x="0" y="0"/>
                  </a:moveTo>
                  <a:lnTo>
                    <a:pt x="627" y="1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31754" name="Freeform 15"/>
            <p:cNvSpPr>
              <a:spLocks/>
            </p:cNvSpPr>
            <p:nvPr/>
          </p:nvSpPr>
          <p:spPr bwMode="auto">
            <a:xfrm>
              <a:off x="2088" y="1923"/>
              <a:ext cx="609" cy="192"/>
            </a:xfrm>
            <a:custGeom>
              <a:avLst/>
              <a:gdLst>
                <a:gd name="T0" fmla="*/ 0 w 609"/>
                <a:gd name="T1" fmla="*/ 192 h 192"/>
                <a:gd name="T2" fmla="*/ 609 w 609"/>
                <a:gd name="T3" fmla="*/ 0 h 192"/>
                <a:gd name="T4" fmla="*/ 0 60000 65536"/>
                <a:gd name="T5" fmla="*/ 0 60000 65536"/>
                <a:gd name="T6" fmla="*/ 0 w 609"/>
                <a:gd name="T7" fmla="*/ 0 h 192"/>
                <a:gd name="T8" fmla="*/ 609 w 609"/>
                <a:gd name="T9" fmla="*/ 192 h 1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09" h="192">
                  <a:moveTo>
                    <a:pt x="0" y="192"/>
                  </a:moveTo>
                  <a:lnTo>
                    <a:pt x="60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650875"/>
          </a:xfrm>
        </p:spPr>
        <p:txBody>
          <a:bodyPr/>
          <a:lstStyle/>
          <a:p>
            <a:pPr eaLnBrk="1" hangingPunct="1"/>
            <a:r>
              <a:rPr lang="ru-RU" sz="4200" smtClean="0"/>
              <a:t>Отряд Эвгленовые – </a:t>
            </a:r>
            <a:r>
              <a:rPr lang="en-US" sz="4200" smtClean="0">
                <a:solidFill>
                  <a:schemeClr val="tx1"/>
                </a:solidFill>
              </a:rPr>
              <a:t>Euglenoidina</a:t>
            </a:r>
            <a:endParaRPr lang="ru-RU" sz="4200" smtClean="0">
              <a:solidFill>
                <a:schemeClr val="tx1"/>
              </a:solidFill>
            </a:endParaRPr>
          </a:p>
        </p:txBody>
      </p:sp>
      <p:pic>
        <p:nvPicPr>
          <p:cNvPr id="32771" name="Picture 5" descr="02_1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700213"/>
            <a:ext cx="7200900" cy="5143500"/>
          </a:xfrm>
          <a:noFill/>
        </p:spPr>
      </p:pic>
      <p:sp>
        <p:nvSpPr>
          <p:cNvPr id="32772" name="Text Box 8"/>
          <p:cNvSpPr txBox="1">
            <a:spLocks noChangeArrowheads="1"/>
          </p:cNvSpPr>
          <p:nvPr/>
        </p:nvSpPr>
        <p:spPr bwMode="auto">
          <a:xfrm>
            <a:off x="0" y="10525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/>
              <a:t>Представитель: эвглена зеленая – </a:t>
            </a:r>
            <a:r>
              <a:rPr lang="en-US" sz="2400"/>
              <a:t>Euglena viridis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936625"/>
          </a:xfrm>
        </p:spPr>
        <p:txBody>
          <a:bodyPr/>
          <a:lstStyle/>
          <a:p>
            <a:pPr eaLnBrk="1" hangingPunct="1"/>
            <a:r>
              <a:rPr lang="ru-RU" sz="3500" smtClean="0"/>
              <a:t>Отряд Фитомонадные – </a:t>
            </a:r>
            <a:r>
              <a:rPr lang="en-US" sz="3500" smtClean="0">
                <a:solidFill>
                  <a:schemeClr val="tx1"/>
                </a:solidFill>
              </a:rPr>
              <a:t>Phytomogadina</a:t>
            </a:r>
            <a:endParaRPr lang="ru-RU" sz="3500" smtClean="0">
              <a:solidFill>
                <a:schemeClr val="tx1"/>
              </a:solidFill>
            </a:endParaRPr>
          </a:p>
        </p:txBody>
      </p:sp>
      <p:pic>
        <p:nvPicPr>
          <p:cNvPr id="33795" name="Picture 4" descr="02_1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1484313"/>
            <a:ext cx="5321300" cy="5373687"/>
          </a:xfrm>
          <a:noFill/>
        </p:spPr>
      </p:pic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0" y="9080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/>
              <a:t>Представитель: Вольвокс – </a:t>
            </a:r>
            <a:r>
              <a:rPr lang="en-US" sz="2400"/>
              <a:t>Volvox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3563938" y="44450"/>
            <a:ext cx="5580062" cy="1008063"/>
          </a:xfrm>
        </p:spPr>
        <p:txBody>
          <a:bodyPr/>
          <a:lstStyle/>
          <a:p>
            <a:pPr eaLnBrk="1" hangingPunct="1"/>
            <a:r>
              <a:rPr lang="ru-RU" sz="3500" smtClean="0">
                <a:solidFill>
                  <a:schemeClr val="tx1"/>
                </a:solidFill>
              </a:rPr>
              <a:t>Отряд Протомонадные – </a:t>
            </a:r>
            <a:r>
              <a:rPr lang="en-US" sz="3500" smtClean="0">
                <a:solidFill>
                  <a:schemeClr val="tx1"/>
                </a:solidFill>
              </a:rPr>
              <a:t>Protomonadina</a:t>
            </a:r>
            <a:endParaRPr lang="ru-RU" sz="3500" smtClean="0">
              <a:solidFill>
                <a:schemeClr val="tx1"/>
              </a:solidFill>
            </a:endParaRPr>
          </a:p>
        </p:txBody>
      </p:sp>
      <p:sp>
        <p:nvSpPr>
          <p:cNvPr id="34819" name="Text Box 8"/>
          <p:cNvSpPr txBox="1">
            <a:spLocks noChangeArrowheads="1"/>
          </p:cNvSpPr>
          <p:nvPr/>
        </p:nvSpPr>
        <p:spPr bwMode="auto">
          <a:xfrm>
            <a:off x="3708400" y="1196975"/>
            <a:ext cx="54244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/>
              <a:t>Представитель: семейство Трипаносомных</a:t>
            </a:r>
          </a:p>
        </p:txBody>
      </p:sp>
      <p:pic>
        <p:nvPicPr>
          <p:cNvPr id="34820" name="Picture 9" descr="трипаносома н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2182813"/>
            <a:ext cx="4632325" cy="3597275"/>
          </a:xfrm>
          <a:noFill/>
        </p:spPr>
      </p:pic>
      <p:sp>
        <p:nvSpPr>
          <p:cNvPr id="34821" name="Text Box 11"/>
          <p:cNvSpPr txBox="1">
            <a:spLocks noChangeArrowheads="1"/>
          </p:cNvSpPr>
          <p:nvPr/>
        </p:nvSpPr>
        <p:spPr bwMode="auto">
          <a:xfrm>
            <a:off x="4284663" y="6140450"/>
            <a:ext cx="4859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/>
              <a:t>Трипаносома в крови</a:t>
            </a:r>
          </a:p>
        </p:txBody>
      </p:sp>
      <p:sp>
        <p:nvSpPr>
          <p:cNvPr id="34822" name="Text Box 12"/>
          <p:cNvSpPr txBox="1">
            <a:spLocks noChangeArrowheads="1"/>
          </p:cNvSpPr>
          <p:nvPr/>
        </p:nvSpPr>
        <p:spPr bwMode="auto">
          <a:xfrm>
            <a:off x="34925" y="6140450"/>
            <a:ext cx="367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/>
              <a:t>Трипаносома</a:t>
            </a:r>
          </a:p>
        </p:txBody>
      </p:sp>
      <p:pic>
        <p:nvPicPr>
          <p:cNvPr id="34823" name="Объект 2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825" y="109538"/>
            <a:ext cx="2989263" cy="60309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6516688" y="908050"/>
            <a:ext cx="2627312" cy="836613"/>
          </a:xfrm>
        </p:spPr>
        <p:txBody>
          <a:bodyPr/>
          <a:lstStyle/>
          <a:p>
            <a:pPr eaLnBrk="1" hangingPunct="1"/>
            <a:r>
              <a:rPr lang="ru-RU" sz="2400" smtClean="0"/>
              <a:t>Цикл развития трипаносомы</a:t>
            </a:r>
          </a:p>
        </p:txBody>
      </p:sp>
      <p:sp>
        <p:nvSpPr>
          <p:cNvPr id="35843" name="Rectangle 10"/>
          <p:cNvSpPr>
            <a:spLocks noChangeArrowheads="1"/>
          </p:cNvSpPr>
          <p:nvPr/>
        </p:nvSpPr>
        <p:spPr bwMode="auto">
          <a:xfrm>
            <a:off x="323850" y="4797425"/>
            <a:ext cx="3455988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ru-RU" sz="2400">
                <a:solidFill>
                  <a:schemeClr val="tx2"/>
                </a:solidFill>
              </a:rPr>
              <a:t>Переносчик трипаносомы – </a:t>
            </a:r>
            <a:br>
              <a:rPr lang="ru-RU" sz="2400">
                <a:solidFill>
                  <a:schemeClr val="tx2"/>
                </a:solidFill>
              </a:rPr>
            </a:br>
            <a:r>
              <a:rPr lang="ru-RU" sz="2400">
                <a:solidFill>
                  <a:schemeClr val="tx2"/>
                </a:solidFill>
              </a:rPr>
              <a:t>муха це-це</a:t>
            </a:r>
          </a:p>
        </p:txBody>
      </p:sp>
      <p:pic>
        <p:nvPicPr>
          <p:cNvPr id="35844" name="Picture 11" descr="Трипаносома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43663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789363"/>
            <a:ext cx="524986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02_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131888"/>
            <a:ext cx="6542087" cy="568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6804025" y="4797425"/>
            <a:ext cx="2339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2400">
              <a:solidFill>
                <a:schemeClr val="tx2"/>
              </a:solidFill>
            </a:endParaRPr>
          </a:p>
        </p:txBody>
      </p:sp>
      <p:sp>
        <p:nvSpPr>
          <p:cNvPr id="3686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Цикл развития трипаносомы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Трипаносомозы</a:t>
            </a:r>
          </a:p>
        </p:txBody>
      </p:sp>
      <p:sp>
        <p:nvSpPr>
          <p:cNvPr id="3789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/>
              <a:t>Нагана</a:t>
            </a:r>
            <a:r>
              <a:rPr lang="ru-RU" smtClean="0"/>
              <a:t> – заболевание животных в тропической Африке, переносчик – муха це-це.</a:t>
            </a:r>
          </a:p>
          <a:p>
            <a:r>
              <a:rPr lang="ru-RU" b="1" smtClean="0"/>
              <a:t>Случная болезнь лошадей (подседал)</a:t>
            </a:r>
            <a:r>
              <a:rPr lang="ru-RU" smtClean="0"/>
              <a:t> – передается при случке половым путем.</a:t>
            </a:r>
          </a:p>
          <a:p>
            <a:r>
              <a:rPr lang="ru-RU" b="1" smtClean="0"/>
              <a:t>Су-ауру</a:t>
            </a:r>
            <a:r>
              <a:rPr lang="ru-RU" smtClean="0"/>
              <a:t> – заболевание лошадей и верблюдов в Средней Азии, передается слепнями.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0" y="5048250"/>
            <a:ext cx="45005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/>
              <a:t>Цикл развития </a:t>
            </a:r>
            <a:r>
              <a:rPr lang="en-US" sz="2000"/>
              <a:t>L. donovani</a:t>
            </a:r>
            <a:endParaRPr lang="ru-RU" sz="2000"/>
          </a:p>
          <a:p>
            <a:pPr algn="ctr" eaLnBrk="1" hangingPunct="1"/>
            <a:r>
              <a:rPr lang="ru-RU" sz="2000"/>
              <a:t>(висцеральный лейшманиоз)</a:t>
            </a:r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450"/>
            <a:ext cx="9144000" cy="863600"/>
          </a:xfrm>
        </p:spPr>
        <p:txBody>
          <a:bodyPr/>
          <a:lstStyle/>
          <a:p>
            <a:pPr eaLnBrk="1" hangingPunct="1"/>
            <a:r>
              <a:rPr lang="ru-RU" sz="3500" smtClean="0">
                <a:solidFill>
                  <a:schemeClr val="tx1"/>
                </a:solidFill>
              </a:rPr>
              <a:t>Отряд Протомонадные – </a:t>
            </a:r>
            <a:r>
              <a:rPr lang="en-US" sz="3500" smtClean="0">
                <a:solidFill>
                  <a:schemeClr val="tx1"/>
                </a:solidFill>
              </a:rPr>
              <a:t>Protomonadina</a:t>
            </a:r>
            <a:endParaRPr lang="ru-RU" sz="3500" smtClean="0">
              <a:solidFill>
                <a:schemeClr val="tx1"/>
              </a:solidFill>
            </a:endParaRPr>
          </a:p>
        </p:txBody>
      </p:sp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0" y="9080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/>
              <a:t>Представитель: лейшмания</a:t>
            </a:r>
          </a:p>
        </p:txBody>
      </p:sp>
      <p:sp>
        <p:nvSpPr>
          <p:cNvPr id="38917" name="Text Box 8"/>
          <p:cNvSpPr txBox="1">
            <a:spLocks noChangeArrowheads="1"/>
          </p:cNvSpPr>
          <p:nvPr/>
        </p:nvSpPr>
        <p:spPr bwMode="auto">
          <a:xfrm>
            <a:off x="4805363" y="5049838"/>
            <a:ext cx="4140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/>
              <a:t>Цикл развития </a:t>
            </a:r>
            <a:r>
              <a:rPr lang="en-US" sz="2000"/>
              <a:t>L. tropica</a:t>
            </a:r>
            <a:endParaRPr lang="ru-RU" sz="2000"/>
          </a:p>
          <a:p>
            <a:pPr algn="ctr" eaLnBrk="1" hangingPunct="1"/>
            <a:r>
              <a:rPr lang="ru-RU" sz="2000"/>
              <a:t>(восточная или пендинская язва)</a:t>
            </a:r>
          </a:p>
        </p:txBody>
      </p:sp>
      <p:pic>
        <p:nvPicPr>
          <p:cNvPr id="38918" name="Picture 9" descr="лейшманият донова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935163"/>
            <a:ext cx="4473575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10" descr="лейшманиятропи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935163"/>
            <a:ext cx="4465637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tx1"/>
                </a:solidFill>
              </a:rPr>
              <a:t>Отряд Многожгутиковые – </a:t>
            </a:r>
            <a:r>
              <a:rPr lang="en-US" sz="3200" b="1" smtClean="0">
                <a:solidFill>
                  <a:schemeClr val="tx1"/>
                </a:solidFill>
              </a:rPr>
              <a:t>Polymonadina</a:t>
            </a:r>
            <a:endParaRPr lang="ru-RU" sz="3200" b="1" smtClean="0">
              <a:solidFill>
                <a:schemeClr val="tx1"/>
              </a:solidFill>
            </a:endParaRP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4140200" y="836613"/>
            <a:ext cx="500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/>
              <a:t>Представитель: трихомонада</a:t>
            </a:r>
          </a:p>
        </p:txBody>
      </p:sp>
      <p:pic>
        <p:nvPicPr>
          <p:cNvPr id="39940" name="Picture 5" descr="Трихомонада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663" y="836613"/>
            <a:ext cx="3719512" cy="6021387"/>
          </a:xfrm>
          <a:noFill/>
        </p:spPr>
      </p:pic>
      <p:sp>
        <p:nvSpPr>
          <p:cNvPr id="39941" name="Text Box 7"/>
          <p:cNvSpPr txBox="1">
            <a:spLocks noChangeArrowheads="1"/>
          </p:cNvSpPr>
          <p:nvPr/>
        </p:nvSpPr>
        <p:spPr bwMode="auto">
          <a:xfrm>
            <a:off x="4859338" y="2276475"/>
            <a:ext cx="324167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/>
              <a:t>Строение трихомонады:</a:t>
            </a:r>
          </a:p>
          <a:p>
            <a:pPr eaLnBrk="1" hangingPunct="1"/>
            <a:r>
              <a:rPr lang="ru-RU" sz="2000"/>
              <a:t>1 – жгутики;</a:t>
            </a:r>
          </a:p>
          <a:p>
            <a:pPr eaLnBrk="1" hangingPunct="1"/>
            <a:r>
              <a:rPr lang="ru-RU" sz="2000"/>
              <a:t>2 – ядро;</a:t>
            </a:r>
          </a:p>
          <a:p>
            <a:pPr eaLnBrk="1" hangingPunct="1"/>
            <a:r>
              <a:rPr lang="ru-RU" sz="2000"/>
              <a:t>3 – ядрышко;</a:t>
            </a:r>
          </a:p>
          <a:p>
            <a:pPr eaLnBrk="1" hangingPunct="1"/>
            <a:r>
              <a:rPr lang="ru-RU" sz="2000"/>
              <a:t>4 – опорная фибрилла;</a:t>
            </a:r>
          </a:p>
          <a:p>
            <a:pPr eaLnBrk="1" hangingPunct="1"/>
            <a:r>
              <a:rPr lang="ru-RU" sz="2000"/>
              <a:t>5 – аксостиль;</a:t>
            </a:r>
          </a:p>
          <a:p>
            <a:pPr eaLnBrk="1" hangingPunct="1"/>
            <a:r>
              <a:rPr lang="ru-RU" sz="2000"/>
              <a:t>6 – рулевой жгутик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477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tx1"/>
                </a:solidFill>
              </a:rPr>
              <a:t>Отряд Многожгутиковые - </a:t>
            </a:r>
            <a:r>
              <a:rPr lang="en-US" sz="3200" b="1" smtClean="0">
                <a:solidFill>
                  <a:schemeClr val="tx1"/>
                </a:solidFill>
              </a:rPr>
              <a:t>Polymonadina</a:t>
            </a:r>
            <a:r>
              <a:rPr lang="ru-RU" sz="3200" smtClean="0"/>
              <a:t> </a:t>
            </a:r>
          </a:p>
        </p:txBody>
      </p:sp>
      <p:pic>
        <p:nvPicPr>
          <p:cNvPr id="40963" name="Picture 8" descr="лямлия фото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5500" y="1412875"/>
            <a:ext cx="2914650" cy="4857750"/>
          </a:xfrm>
          <a:noFill/>
        </p:spPr>
      </p:pic>
      <p:sp>
        <p:nvSpPr>
          <p:cNvPr id="40964" name="Text Box 10"/>
          <p:cNvSpPr txBox="1">
            <a:spLocks noChangeArrowheads="1"/>
          </p:cNvSpPr>
          <p:nvPr/>
        </p:nvSpPr>
        <p:spPr bwMode="auto">
          <a:xfrm>
            <a:off x="0" y="8366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/>
              <a:t>Представитель: лямблия – </a:t>
            </a:r>
            <a:r>
              <a:rPr lang="en-US" sz="2400"/>
              <a:t>Lamblia intestinalis</a:t>
            </a:r>
            <a:endParaRPr lang="ru-RU" sz="2400"/>
          </a:p>
        </p:txBody>
      </p:sp>
      <p:sp>
        <p:nvSpPr>
          <p:cNvPr id="40965" name="Text Box 12"/>
          <p:cNvSpPr txBox="1">
            <a:spLocks noChangeArrowheads="1"/>
          </p:cNvSpPr>
          <p:nvPr/>
        </p:nvSpPr>
        <p:spPr bwMode="auto">
          <a:xfrm>
            <a:off x="5940425" y="6308725"/>
            <a:ext cx="2951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/>
              <a:t>Лямблия (фотография)</a:t>
            </a:r>
          </a:p>
        </p:txBody>
      </p:sp>
      <p:pic>
        <p:nvPicPr>
          <p:cNvPr id="40966" name="Picture 14" descr="лямб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412875"/>
            <a:ext cx="5472112" cy="3840163"/>
          </a:xfrm>
          <a:noFill/>
        </p:spPr>
      </p:pic>
      <p:sp>
        <p:nvSpPr>
          <p:cNvPr id="40967" name="Text Box 15"/>
          <p:cNvSpPr txBox="1">
            <a:spLocks noChangeArrowheads="1"/>
          </p:cNvSpPr>
          <p:nvPr/>
        </p:nvSpPr>
        <p:spPr bwMode="auto">
          <a:xfrm>
            <a:off x="101600" y="5445125"/>
            <a:ext cx="56657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/>
              <a:t>Строение лямблии:</a:t>
            </a:r>
          </a:p>
          <a:p>
            <a:pPr algn="ctr" eaLnBrk="1" hangingPunct="1"/>
            <a:r>
              <a:rPr lang="ru-RU"/>
              <a:t>1 – жгутик; 2 – базальные тельца; 3 – присасыва-тельные диски; 4 – ядро; 5 – парабазальное тельце; 6 - аксостиль.</a:t>
            </a:r>
          </a:p>
        </p:txBody>
      </p:sp>
      <p:sp>
        <p:nvSpPr>
          <p:cNvPr id="40968" name="Rectangle 16"/>
          <p:cNvSpPr>
            <a:spLocks noChangeArrowheads="1"/>
          </p:cNvSpPr>
          <p:nvPr/>
        </p:nvSpPr>
        <p:spPr bwMode="auto">
          <a:xfrm>
            <a:off x="649288" y="46450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1400"/>
              <a:t>1</a:t>
            </a:r>
          </a:p>
        </p:txBody>
      </p:sp>
      <p:sp>
        <p:nvSpPr>
          <p:cNvPr id="40969" name="Rectangle 18"/>
          <p:cNvSpPr>
            <a:spLocks noChangeArrowheads="1"/>
          </p:cNvSpPr>
          <p:nvPr/>
        </p:nvSpPr>
        <p:spPr bwMode="auto">
          <a:xfrm>
            <a:off x="2590800" y="1443038"/>
            <a:ext cx="28257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1400"/>
              <a:t>2</a:t>
            </a:r>
          </a:p>
        </p:txBody>
      </p:sp>
      <p:sp>
        <p:nvSpPr>
          <p:cNvPr id="40970" name="Rectangle 19"/>
          <p:cNvSpPr>
            <a:spLocks noChangeArrowheads="1"/>
          </p:cNvSpPr>
          <p:nvPr/>
        </p:nvSpPr>
        <p:spPr bwMode="auto">
          <a:xfrm>
            <a:off x="2590800" y="1700213"/>
            <a:ext cx="28257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1400"/>
              <a:t>3</a:t>
            </a:r>
          </a:p>
        </p:txBody>
      </p:sp>
      <p:sp>
        <p:nvSpPr>
          <p:cNvPr id="40971" name="Rectangle 22"/>
          <p:cNvSpPr>
            <a:spLocks noChangeArrowheads="1"/>
          </p:cNvSpPr>
          <p:nvPr/>
        </p:nvSpPr>
        <p:spPr bwMode="auto">
          <a:xfrm>
            <a:off x="2590800" y="2060575"/>
            <a:ext cx="28257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1400"/>
              <a:t>4</a:t>
            </a:r>
          </a:p>
        </p:txBody>
      </p:sp>
      <p:sp>
        <p:nvSpPr>
          <p:cNvPr id="40972" name="Rectangle 25"/>
          <p:cNvSpPr>
            <a:spLocks noChangeArrowheads="1"/>
          </p:cNvSpPr>
          <p:nvPr/>
        </p:nvSpPr>
        <p:spPr bwMode="auto">
          <a:xfrm>
            <a:off x="2592388" y="2349500"/>
            <a:ext cx="28257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1400"/>
              <a:t>5</a:t>
            </a:r>
          </a:p>
        </p:txBody>
      </p:sp>
      <p:sp>
        <p:nvSpPr>
          <p:cNvPr id="40973" name="Rectangle 26"/>
          <p:cNvSpPr>
            <a:spLocks noChangeArrowheads="1"/>
          </p:cNvSpPr>
          <p:nvPr/>
        </p:nvSpPr>
        <p:spPr bwMode="auto">
          <a:xfrm>
            <a:off x="2592388" y="2924175"/>
            <a:ext cx="28257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1400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3"/>
          <p:cNvSpPr>
            <a:spLocks noChangeArrowheads="1"/>
          </p:cNvSpPr>
          <p:nvPr/>
        </p:nvSpPr>
        <p:spPr bwMode="auto">
          <a:xfrm>
            <a:off x="4997450" y="1198563"/>
            <a:ext cx="3997325" cy="436562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ru-RU"/>
          </a:p>
        </p:txBody>
      </p:sp>
      <p:pic>
        <p:nvPicPr>
          <p:cNvPr id="5123" name="Picture 10" descr="01_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47763"/>
            <a:ext cx="41275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9144000" cy="649287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3. Классификация животного мира</a:t>
            </a:r>
          </a:p>
        </p:txBody>
      </p:sp>
      <p:sp>
        <p:nvSpPr>
          <p:cNvPr id="5125" name="Text Box 14"/>
          <p:cNvSpPr txBox="1">
            <a:spLocks noChangeArrowheads="1"/>
          </p:cNvSpPr>
          <p:nvPr/>
        </p:nvSpPr>
        <p:spPr bwMode="auto">
          <a:xfrm>
            <a:off x="395288" y="1268413"/>
            <a:ext cx="410527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dirty="0"/>
              <a:t>Вид – основная категория, совокупность сходных по  строению и </a:t>
            </a:r>
            <a:r>
              <a:rPr lang="ru-RU" sz="2400" dirty="0" err="1"/>
              <a:t>жизнедеятель-ности</a:t>
            </a:r>
            <a:r>
              <a:rPr lang="ru-RU" sz="2400" dirty="0"/>
              <a:t> особей, имеющих общее происхождение и дающих плодовитое потомство. Вид населяет </a:t>
            </a:r>
            <a:r>
              <a:rPr lang="ru-RU" sz="2400" dirty="0" smtClean="0"/>
              <a:t>ареал</a:t>
            </a:r>
            <a:r>
              <a:rPr lang="ru-RU" sz="2400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 dirty="0"/>
              <a:t>Систематические категории (таксоны): </a:t>
            </a:r>
            <a:r>
              <a:rPr lang="ru-RU" sz="2400" b="1" dirty="0"/>
              <a:t>вид – род – семейство – отряд – класс – тип.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ru-RU" sz="3600" b="1"/>
              <a:t>ТИП АПИКОМПЛЕКСЫ – </a:t>
            </a:r>
            <a:r>
              <a:rPr lang="en-US" sz="3600" b="1"/>
              <a:t>APICOMPLEXA</a:t>
            </a:r>
            <a:endParaRPr lang="ru-RU" sz="3600" b="1"/>
          </a:p>
        </p:txBody>
      </p:sp>
      <p:sp>
        <p:nvSpPr>
          <p:cNvPr id="41987" name="Text Box 8"/>
          <p:cNvSpPr txBox="1">
            <a:spLocks noChangeArrowheads="1"/>
          </p:cNvSpPr>
          <p:nvPr/>
        </p:nvSpPr>
        <p:spPr bwMode="auto">
          <a:xfrm>
            <a:off x="0" y="1052513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/>
              <a:t>Класс Споровики (</a:t>
            </a:r>
            <a:r>
              <a:rPr lang="en-US" sz="3200"/>
              <a:t>Sporozoea)</a:t>
            </a:r>
            <a:endParaRPr lang="ru-RU" sz="3200"/>
          </a:p>
        </p:txBody>
      </p:sp>
      <p:sp>
        <p:nvSpPr>
          <p:cNvPr id="4198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200" y="199866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Паразиты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Строение упрощено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Жизненный цикл характеризуется правильным чередованием полового и бесполого размножения, которое проходит в три стадии:</a:t>
            </a:r>
          </a:p>
          <a:p>
            <a:pPr lvl="1" eaLnBrk="1" hangingPunct="1">
              <a:lnSpc>
                <a:spcPct val="90000"/>
              </a:lnSpc>
            </a:pPr>
            <a:r>
              <a:rPr lang="ru-RU" smtClean="0"/>
              <a:t>шизогония</a:t>
            </a:r>
          </a:p>
          <a:p>
            <a:pPr lvl="1" eaLnBrk="1" hangingPunct="1">
              <a:lnSpc>
                <a:spcPct val="90000"/>
              </a:lnSpc>
            </a:pPr>
            <a:r>
              <a:rPr lang="ru-RU" smtClean="0"/>
              <a:t>гаметогония</a:t>
            </a:r>
          </a:p>
          <a:p>
            <a:pPr lvl="1" eaLnBrk="1" hangingPunct="1">
              <a:lnSpc>
                <a:spcPct val="90000"/>
              </a:lnSpc>
            </a:pPr>
            <a:r>
              <a:rPr lang="ru-RU" smtClean="0"/>
              <a:t>спорогония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tx1"/>
                </a:solidFill>
              </a:rPr>
              <a:t>Строение клетки споровика</a:t>
            </a:r>
          </a:p>
        </p:txBody>
      </p:sp>
      <p:pic>
        <p:nvPicPr>
          <p:cNvPr id="43011" name="Picture 6" descr="03_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3" y="952500"/>
            <a:ext cx="3938587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tx1"/>
                </a:solidFill>
              </a:rPr>
              <a:t>ТИП АПИКОМПЛЕКСЫ – </a:t>
            </a:r>
            <a:r>
              <a:rPr lang="en-US" sz="3600" b="1" smtClean="0">
                <a:solidFill>
                  <a:schemeClr val="tx1"/>
                </a:solidFill>
              </a:rPr>
              <a:t>APICOMPLEXA</a:t>
            </a:r>
            <a:endParaRPr lang="ru-RU" sz="3600" b="1" smtClean="0">
              <a:solidFill>
                <a:schemeClr val="tx1"/>
              </a:solidFill>
            </a:endParaRPr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0" y="1700213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/>
              <a:t>Класс споровики - </a:t>
            </a:r>
            <a:r>
              <a:rPr lang="en-US" sz="3200"/>
              <a:t>Sporozoa</a:t>
            </a:r>
            <a:endParaRPr lang="ru-RU" sz="3200"/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3201988" y="2852738"/>
            <a:ext cx="50419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400"/>
              <a:t>Отряды:	1. Грегарины</a:t>
            </a:r>
          </a:p>
          <a:p>
            <a:pPr eaLnBrk="1" hangingPunct="1">
              <a:spcBef>
                <a:spcPct val="20000"/>
              </a:spcBef>
            </a:pPr>
            <a:r>
              <a:rPr lang="ru-RU" sz="2400"/>
              <a:t>		2. Кокцидии</a:t>
            </a:r>
          </a:p>
          <a:p>
            <a:pPr eaLnBrk="1" hangingPunct="1">
              <a:spcBef>
                <a:spcPct val="20000"/>
              </a:spcBef>
            </a:pPr>
            <a:r>
              <a:rPr lang="ru-RU" sz="2400"/>
              <a:t>		3. Гемоспоридии</a:t>
            </a:r>
          </a:p>
          <a:p>
            <a:pPr eaLnBrk="1" hangingPunct="1">
              <a:spcBef>
                <a:spcPct val="20000"/>
              </a:spcBef>
            </a:pPr>
            <a:r>
              <a:rPr lang="ru-RU" sz="2400"/>
              <a:t>		4. Пироплазмиды</a:t>
            </a:r>
          </a:p>
          <a:p>
            <a:pPr eaLnBrk="1" hangingPunct="1">
              <a:spcBef>
                <a:spcPct val="20000"/>
              </a:spcBef>
            </a:pPr>
            <a:r>
              <a:rPr lang="ru-RU" sz="2400"/>
              <a:t>		5. Микроспоридии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Отряд грегарины</a:t>
            </a:r>
          </a:p>
        </p:txBody>
      </p:sp>
      <p:sp>
        <p:nvSpPr>
          <p:cNvPr id="45059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Крупные (до 1,5 см)</a:t>
            </a:r>
          </a:p>
          <a:p>
            <a:pPr eaLnBrk="1" hangingPunct="1"/>
            <a:r>
              <a:rPr lang="ru-RU" smtClean="0"/>
              <a:t>Паразиты кишечника беспозвоночных</a:t>
            </a:r>
          </a:p>
          <a:p>
            <a:pPr eaLnBrk="1" hangingPunct="1"/>
            <a:r>
              <a:rPr lang="ru-RU" smtClean="0"/>
              <a:t>Вызывают заболевание пчел – грегариноз.</a:t>
            </a:r>
          </a:p>
        </p:txBody>
      </p:sp>
      <p:pic>
        <p:nvPicPr>
          <p:cNvPr id="45060" name="Объект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700213"/>
            <a:ext cx="4400550" cy="33131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Внутриклеточные паразиты.</a:t>
            </a:r>
          </a:p>
          <a:p>
            <a:pPr eaLnBrk="1" hangingPunct="1"/>
            <a:r>
              <a:rPr lang="ru-RU" sz="2800" smtClean="0"/>
              <a:t>Паразитируют в эпителии желчных протоков печени, кишечника.</a:t>
            </a:r>
          </a:p>
          <a:p>
            <a:pPr eaLnBrk="1" hangingPunct="1"/>
            <a:r>
              <a:rPr lang="ru-RU" sz="2800" smtClean="0"/>
              <a:t>Восприимчив молодняк сельскохозяйственных животных (кролики, цыплята, ягнята, телята).</a:t>
            </a:r>
          </a:p>
          <a:p>
            <a:pPr eaLnBrk="1" hangingPunct="1"/>
            <a:r>
              <a:rPr lang="ru-RU" sz="2800" smtClean="0"/>
              <a:t>Может болеть человек.</a:t>
            </a:r>
          </a:p>
          <a:p>
            <a:pPr eaLnBrk="1" hangingPunct="1"/>
            <a:r>
              <a:rPr lang="ru-RU" sz="2800" smtClean="0"/>
              <a:t>Однохозяинные.</a:t>
            </a:r>
          </a:p>
          <a:p>
            <a:pPr eaLnBrk="1" hangingPunct="1"/>
            <a:r>
              <a:rPr lang="ru-RU" sz="2800" smtClean="0"/>
              <a:t>Спорогония проходит во внешней среде.</a:t>
            </a:r>
          </a:p>
        </p:txBody>
      </p:sp>
      <p:sp>
        <p:nvSpPr>
          <p:cNvPr id="4608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Отряд кокцидии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Отряд кокцидии – </a:t>
            </a:r>
            <a:r>
              <a:rPr lang="en-US" smtClean="0">
                <a:solidFill>
                  <a:schemeClr val="tx1"/>
                </a:solidFill>
              </a:rPr>
              <a:t>Coccidia</a:t>
            </a:r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47107" name="Text Box 7"/>
          <p:cNvSpPr txBox="1">
            <a:spLocks noChangeArrowheads="1"/>
          </p:cNvSpPr>
          <p:nvPr/>
        </p:nvSpPr>
        <p:spPr bwMode="auto">
          <a:xfrm>
            <a:off x="0" y="621188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/>
              <a:t>Схема жизненного цикла кокцидии кролика</a:t>
            </a:r>
          </a:p>
        </p:txBody>
      </p:sp>
      <p:pic>
        <p:nvPicPr>
          <p:cNvPr id="47108" name="Picture 9" descr="кокцидия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052513"/>
            <a:ext cx="8388350" cy="5153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388" y="188913"/>
            <a:ext cx="8531225" cy="6397625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Отряд гемоспоридии	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1325"/>
            <a:ext cx="8229600" cy="4525963"/>
          </a:xfrm>
        </p:spPr>
        <p:txBody>
          <a:bodyPr/>
          <a:lstStyle/>
          <a:p>
            <a:pPr eaLnBrk="1" hangingPunct="1"/>
            <a:r>
              <a:rPr lang="ru-RU" smtClean="0"/>
              <a:t>Паразитируют в эритроцитах позвоночных.</a:t>
            </a:r>
          </a:p>
          <a:p>
            <a:pPr eaLnBrk="1" hangingPunct="1"/>
            <a:r>
              <a:rPr lang="ru-RU" smtClean="0"/>
              <a:t>Есть переносчики – кровососущие насекомые.</a:t>
            </a:r>
          </a:p>
          <a:p>
            <a:pPr eaLnBrk="1" hangingPunct="1"/>
            <a:r>
              <a:rPr lang="ru-RU" smtClean="0"/>
              <a:t>Спорогония и гаметогония происходят в организме переносчика.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chemeClr val="tx1"/>
                </a:solidFill>
              </a:rPr>
              <a:t>Отряд гемоспоридии – </a:t>
            </a:r>
            <a:r>
              <a:rPr lang="en-US" sz="3600" smtClean="0">
                <a:solidFill>
                  <a:schemeClr val="tx1"/>
                </a:solidFill>
              </a:rPr>
              <a:t>Haemosporidia</a:t>
            </a:r>
            <a:endParaRPr lang="ru-RU" sz="3600" smtClean="0">
              <a:solidFill>
                <a:schemeClr val="tx1"/>
              </a:solidFill>
            </a:endParaRP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0" y="9556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/>
              <a:t>Представитель: малярийный плазмодий (род </a:t>
            </a:r>
            <a:r>
              <a:rPr lang="en-US" sz="2400"/>
              <a:t>Plasmodium)</a:t>
            </a:r>
            <a:endParaRPr lang="ru-RU" sz="2400"/>
          </a:p>
        </p:txBody>
      </p:sp>
      <p:pic>
        <p:nvPicPr>
          <p:cNvPr id="50180" name="Picture 5" descr="малярия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557338"/>
            <a:ext cx="7812087" cy="5080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788" y="58738"/>
            <a:ext cx="8988425" cy="6740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77875"/>
          </a:xfrm>
        </p:spPr>
        <p:txBody>
          <a:bodyPr/>
          <a:lstStyle/>
          <a:p>
            <a:pPr eaLnBrk="1" hangingPunct="1"/>
            <a:r>
              <a:rPr lang="ru-RU" smtClean="0"/>
              <a:t>Царство животных :</a:t>
            </a:r>
          </a:p>
        </p:txBody>
      </p:sp>
      <p:sp>
        <p:nvSpPr>
          <p:cNvPr id="6147" name="Text Box 8"/>
          <p:cNvSpPr txBox="1">
            <a:spLocks noChangeArrowheads="1"/>
          </p:cNvSpPr>
          <p:nvPr/>
        </p:nvSpPr>
        <p:spPr bwMode="auto">
          <a:xfrm>
            <a:off x="0" y="836613"/>
            <a:ext cx="9144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600"/>
              <a:t>Подцарство Одноклеточные или Простейшие (</a:t>
            </a:r>
            <a:r>
              <a:rPr lang="en-US" sz="2600"/>
              <a:t>Protozoa)</a:t>
            </a:r>
            <a:endParaRPr lang="ru-RU" sz="2600"/>
          </a:p>
        </p:txBody>
      </p:sp>
      <p:sp>
        <p:nvSpPr>
          <p:cNvPr id="6148" name="Text Box 9"/>
          <p:cNvSpPr txBox="1">
            <a:spLocks noChangeArrowheads="1"/>
          </p:cNvSpPr>
          <p:nvPr/>
        </p:nvSpPr>
        <p:spPr bwMode="auto">
          <a:xfrm>
            <a:off x="539750" y="1412875"/>
            <a:ext cx="86042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ru-RU" sz="2400"/>
              <a:t>Тип Саркожгутиконосцы</a:t>
            </a:r>
          </a:p>
          <a:p>
            <a:pPr eaLnBrk="1" hangingPunct="1">
              <a:buFontTx/>
              <a:buAutoNum type="arabicPeriod"/>
            </a:pPr>
            <a:r>
              <a:rPr lang="ru-RU" sz="2400"/>
              <a:t>Тип Апикомплексы</a:t>
            </a:r>
          </a:p>
          <a:p>
            <a:pPr eaLnBrk="1" hangingPunct="1">
              <a:buFontTx/>
              <a:buAutoNum type="arabicPeriod"/>
            </a:pPr>
            <a:r>
              <a:rPr lang="ru-RU" sz="2400"/>
              <a:t>Тип Ресничные</a:t>
            </a:r>
          </a:p>
        </p:txBody>
      </p:sp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0" y="2708275"/>
            <a:ext cx="9144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600"/>
              <a:t>Подцарство Многоклеточные (</a:t>
            </a:r>
            <a:r>
              <a:rPr lang="en-US" sz="2600"/>
              <a:t>Metazoa)</a:t>
            </a:r>
            <a:endParaRPr lang="ru-RU" sz="2600"/>
          </a:p>
        </p:txBody>
      </p:sp>
      <p:sp>
        <p:nvSpPr>
          <p:cNvPr id="6150" name="Text Box 11"/>
          <p:cNvSpPr txBox="1">
            <a:spLocks noChangeArrowheads="1"/>
          </p:cNvSpPr>
          <p:nvPr/>
        </p:nvSpPr>
        <p:spPr bwMode="auto">
          <a:xfrm>
            <a:off x="539750" y="3357563"/>
            <a:ext cx="860425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ru-RU" sz="2400"/>
              <a:t>Тип Губки</a:t>
            </a:r>
          </a:p>
          <a:p>
            <a:pPr eaLnBrk="1" hangingPunct="1">
              <a:buFontTx/>
              <a:buAutoNum type="arabicPeriod"/>
            </a:pPr>
            <a:r>
              <a:rPr lang="ru-RU" sz="2400"/>
              <a:t>Тип Кишечнополостные</a:t>
            </a:r>
          </a:p>
          <a:p>
            <a:pPr eaLnBrk="1" hangingPunct="1">
              <a:buFontTx/>
              <a:buAutoNum type="arabicPeriod"/>
            </a:pPr>
            <a:r>
              <a:rPr lang="ru-RU" sz="2400"/>
              <a:t>Тип Плоские черви</a:t>
            </a:r>
          </a:p>
          <a:p>
            <a:pPr eaLnBrk="1" hangingPunct="1">
              <a:buFontTx/>
              <a:buAutoNum type="arabicPeriod"/>
            </a:pPr>
            <a:r>
              <a:rPr lang="ru-RU" sz="2400"/>
              <a:t>Тип Круглые черви</a:t>
            </a:r>
          </a:p>
          <a:p>
            <a:pPr eaLnBrk="1" hangingPunct="1">
              <a:buFontTx/>
              <a:buAutoNum type="arabicPeriod"/>
            </a:pPr>
            <a:r>
              <a:rPr lang="ru-RU" sz="2400"/>
              <a:t>Тип Кольчатые черви</a:t>
            </a:r>
          </a:p>
          <a:p>
            <a:pPr eaLnBrk="1" hangingPunct="1">
              <a:buFontTx/>
              <a:buAutoNum type="arabicPeriod"/>
            </a:pPr>
            <a:r>
              <a:rPr lang="ru-RU" sz="2400"/>
              <a:t>Тип Членистоногие</a:t>
            </a:r>
          </a:p>
          <a:p>
            <a:pPr eaLnBrk="1" hangingPunct="1">
              <a:buFontTx/>
              <a:buAutoNum type="arabicPeriod"/>
            </a:pPr>
            <a:r>
              <a:rPr lang="ru-RU" sz="2400"/>
              <a:t>Тип Моллюски</a:t>
            </a:r>
          </a:p>
          <a:p>
            <a:pPr eaLnBrk="1" hangingPunct="1">
              <a:buFontTx/>
              <a:buAutoNum type="arabicPeriod"/>
            </a:pPr>
            <a:r>
              <a:rPr lang="ru-RU" sz="2400"/>
              <a:t>Тип Иглокожие</a:t>
            </a:r>
          </a:p>
          <a:p>
            <a:pPr eaLnBrk="1" hangingPunct="1">
              <a:buFontTx/>
              <a:buAutoNum type="arabicPeriod"/>
            </a:pPr>
            <a:r>
              <a:rPr lang="ru-RU" sz="2400"/>
              <a:t>Тип Хордовые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148263" y="4005263"/>
            <a:ext cx="3995737" cy="2276475"/>
          </a:xfrm>
        </p:spPr>
        <p:txBody>
          <a:bodyPr/>
          <a:lstStyle/>
          <a:p>
            <a:pPr eaLnBrk="1" hangingPunct="1"/>
            <a:r>
              <a:rPr lang="ru-RU" smtClean="0"/>
              <a:t>Цикл развития малярийного плазмодия</a:t>
            </a:r>
            <a:endParaRPr lang="en-US" smtClean="0"/>
          </a:p>
        </p:txBody>
      </p:sp>
      <p:pic>
        <p:nvPicPr>
          <p:cNvPr id="52227" name="Picture 10" descr="цикл мал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0"/>
            <a:ext cx="4430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3" t="7954" r="11142" b="10098"/>
          <a:stretch>
            <a:fillRect/>
          </a:stretch>
        </p:blipFill>
        <p:spPr bwMode="auto">
          <a:xfrm>
            <a:off x="5003800" y="446088"/>
            <a:ext cx="3919538" cy="29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tx1"/>
                </a:solidFill>
              </a:rPr>
              <a:t>Отряд пироплазмиды –</a:t>
            </a:r>
            <a:r>
              <a:rPr lang="en-US" sz="3600" b="1" smtClean="0">
                <a:solidFill>
                  <a:schemeClr val="tx1"/>
                </a:solidFill>
              </a:rPr>
              <a:t> Piroplasmidae</a:t>
            </a:r>
          </a:p>
        </p:txBody>
      </p:sp>
      <p:sp>
        <p:nvSpPr>
          <p:cNvPr id="53251" name="Text Box 6"/>
          <p:cNvSpPr txBox="1">
            <a:spLocks noChangeArrowheads="1"/>
          </p:cNvSpPr>
          <p:nvPr/>
        </p:nvSpPr>
        <p:spPr bwMode="auto">
          <a:xfrm>
            <a:off x="107950" y="2133600"/>
            <a:ext cx="3671888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/>
              <a:t>Формы возбудителей </a:t>
            </a:r>
          </a:p>
          <a:p>
            <a:pPr algn="ctr" eaLnBrk="1" hangingPunct="1"/>
            <a:r>
              <a:rPr lang="ru-RU" sz="2400" b="1"/>
              <a:t>бабезиидозов в крови животных</a:t>
            </a:r>
            <a:r>
              <a:rPr lang="ru-RU" sz="2400"/>
              <a:t>:</a:t>
            </a:r>
          </a:p>
          <a:p>
            <a:pPr algn="ctr" eaLnBrk="1" hangingPunct="1"/>
            <a:endParaRPr lang="ru-RU" sz="2400"/>
          </a:p>
          <a:p>
            <a:pPr eaLnBrk="1" hangingPunct="1"/>
            <a:r>
              <a:rPr lang="ru-RU" sz="2000"/>
              <a:t>1, 2 – </a:t>
            </a:r>
            <a:r>
              <a:rPr lang="en-US" sz="2000"/>
              <a:t>Piroplasma bigeminum</a:t>
            </a:r>
            <a:r>
              <a:rPr lang="ru-RU" sz="2000"/>
              <a:t>;</a:t>
            </a:r>
          </a:p>
          <a:p>
            <a:pPr eaLnBrk="1" hangingPunct="1"/>
            <a:endParaRPr lang="ru-RU" sz="2000"/>
          </a:p>
          <a:p>
            <a:pPr eaLnBrk="1" hangingPunct="1"/>
            <a:r>
              <a:rPr lang="ru-RU" sz="2000"/>
              <a:t>3, 4 – </a:t>
            </a:r>
            <a:r>
              <a:rPr lang="en-US" sz="2000"/>
              <a:t>Babesia bovis</a:t>
            </a:r>
            <a:r>
              <a:rPr lang="ru-RU" sz="2000"/>
              <a:t>;</a:t>
            </a:r>
          </a:p>
          <a:p>
            <a:pPr eaLnBrk="1" hangingPunct="1"/>
            <a:endParaRPr lang="ru-RU" sz="2000"/>
          </a:p>
          <a:p>
            <a:pPr eaLnBrk="1" hangingPunct="1"/>
            <a:r>
              <a:rPr lang="ru-RU" sz="2000"/>
              <a:t>5, 6 – </a:t>
            </a:r>
            <a:r>
              <a:rPr lang="en-US" sz="2000"/>
              <a:t>Francaiella colchica</a:t>
            </a:r>
            <a:r>
              <a:rPr lang="ru-RU" sz="2000"/>
              <a:t>.</a:t>
            </a:r>
          </a:p>
        </p:txBody>
      </p:sp>
      <p:pic>
        <p:nvPicPr>
          <p:cNvPr id="53252" name="Picture 11" descr="Бабезии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7325" y="765175"/>
            <a:ext cx="5146675" cy="60928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tx1"/>
                </a:solidFill>
              </a:rPr>
              <a:t>Отряд микроспоридии –</a:t>
            </a:r>
            <a:r>
              <a:rPr lang="en-US" sz="3600" b="1" smtClean="0">
                <a:solidFill>
                  <a:schemeClr val="tx1"/>
                </a:solidFill>
              </a:rPr>
              <a:t> Microsporidia</a:t>
            </a:r>
            <a:endParaRPr lang="ru-RU" sz="3600" b="1" smtClean="0">
              <a:solidFill>
                <a:schemeClr val="tx1"/>
              </a:solidFill>
            </a:endParaRPr>
          </a:p>
        </p:txBody>
      </p:sp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0" y="9080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/>
              <a:t>Представители: </a:t>
            </a:r>
            <a:r>
              <a:rPr lang="en-US" sz="2400"/>
              <a:t>Nosema apis, Nosema bombycis</a:t>
            </a:r>
            <a:endParaRPr lang="ru-RU" sz="2400"/>
          </a:p>
        </p:txBody>
      </p:sp>
      <p:pic>
        <p:nvPicPr>
          <p:cNvPr id="54276" name="Picture 5" descr="Микроспоридия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550" y="1484313"/>
            <a:ext cx="3676650" cy="5373687"/>
          </a:xfrm>
          <a:noFill/>
        </p:spPr>
      </p:pic>
      <p:sp>
        <p:nvSpPr>
          <p:cNvPr id="54277" name="Text Box 7"/>
          <p:cNvSpPr txBox="1">
            <a:spLocks noChangeArrowheads="1"/>
          </p:cNvSpPr>
          <p:nvPr/>
        </p:nvSpPr>
        <p:spPr bwMode="auto">
          <a:xfrm>
            <a:off x="4572000" y="3429000"/>
            <a:ext cx="428466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Спора микроспоридия </a:t>
            </a:r>
            <a:r>
              <a:rPr lang="en-US" sz="2400"/>
              <a:t>Microspora </a:t>
            </a:r>
            <a:r>
              <a:rPr lang="ru-RU" sz="2400"/>
              <a:t>(по Хаусману);</a:t>
            </a:r>
          </a:p>
          <a:p>
            <a:pPr eaLnBrk="1" hangingPunct="1"/>
            <a:r>
              <a:rPr lang="ru-RU" sz="2400"/>
              <a:t>1 – стрекательная нить;</a:t>
            </a:r>
          </a:p>
          <a:p>
            <a:pPr eaLnBrk="1" hangingPunct="1"/>
            <a:r>
              <a:rPr lang="ru-RU" sz="2400"/>
              <a:t>2 – амебоидный зародыш с 	ядром;</a:t>
            </a:r>
          </a:p>
          <a:p>
            <a:pPr eaLnBrk="1" hangingPunct="1"/>
            <a:r>
              <a:rPr lang="ru-RU" sz="2400"/>
              <a:t>3 – поляропласт.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tx1"/>
                </a:solidFill>
              </a:rPr>
              <a:t>ТИП РЕСНИЧНЫЕ - </a:t>
            </a:r>
            <a:r>
              <a:rPr lang="en-US" sz="4000" b="1" smtClean="0">
                <a:solidFill>
                  <a:schemeClr val="tx1"/>
                </a:solidFill>
              </a:rPr>
              <a:t>CILIOPHORA</a:t>
            </a:r>
            <a:endParaRPr lang="ru-RU" sz="4000" b="1" smtClean="0">
              <a:solidFill>
                <a:schemeClr val="tx1"/>
              </a:solidFill>
            </a:endParaRP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0" y="69215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/>
              <a:t>Класс Инфузории -</a:t>
            </a:r>
            <a:r>
              <a:rPr lang="en-US" sz="2800"/>
              <a:t> Infusoria</a:t>
            </a:r>
            <a:endParaRPr lang="ru-RU" sz="2800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0" y="11969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/>
              <a:t>Представитель: инфузория туфелька – </a:t>
            </a:r>
            <a:r>
              <a:rPr lang="en-US" sz="2400"/>
              <a:t>Paramecium caudatum</a:t>
            </a:r>
            <a:endParaRPr lang="ru-RU" sz="2400"/>
          </a:p>
        </p:txBody>
      </p:sp>
      <p:pic>
        <p:nvPicPr>
          <p:cNvPr id="55301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538" y="1654175"/>
            <a:ext cx="8924925" cy="5203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300788" y="3357563"/>
            <a:ext cx="2663825" cy="2089150"/>
          </a:xfrm>
        </p:spPr>
        <p:txBody>
          <a:bodyPr/>
          <a:lstStyle/>
          <a:p>
            <a:pPr algn="l" eaLnBrk="1" hangingPunct="1"/>
            <a:r>
              <a:rPr lang="ru-RU" sz="2400" smtClean="0"/>
              <a:t>Схема движения реснички</a:t>
            </a:r>
            <a:r>
              <a:rPr lang="en-US" sz="2400" smtClean="0"/>
              <a:t> </a:t>
            </a:r>
            <a:r>
              <a:rPr lang="ru-RU" sz="2400" smtClean="0"/>
              <a:t>инфузории</a:t>
            </a:r>
          </a:p>
        </p:txBody>
      </p:sp>
      <p:pic>
        <p:nvPicPr>
          <p:cNvPr id="56323" name="Picture 3" descr="03_01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513" y="0"/>
            <a:ext cx="5878512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Схема конъюгации инфузорий</a:t>
            </a:r>
          </a:p>
        </p:txBody>
      </p:sp>
      <p:pic>
        <p:nvPicPr>
          <p:cNvPr id="57347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" b="9966"/>
          <a:stretch>
            <a:fillRect/>
          </a:stretch>
        </p:blipFill>
        <p:spPr>
          <a:xfrm>
            <a:off x="228600" y="1341438"/>
            <a:ext cx="8686800" cy="5327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03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981075"/>
            <a:ext cx="575945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 descr="03_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26924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eaLnBrk="1" hangingPunct="1"/>
            <a:r>
              <a:rPr lang="ru-RU" smtClean="0"/>
              <a:t>Свободноживущие инфузории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231775" y="6184900"/>
            <a:ext cx="2684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/>
              <a:t>Сувойка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203575" y="5300663"/>
            <a:ext cx="3816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/>
              <a:t>Стилонихия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7164388" y="5300663"/>
            <a:ext cx="1733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/>
              <a:t>Трубач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4"/>
          <p:cNvSpPr txBox="1">
            <a:spLocks noChangeArrowheads="1"/>
          </p:cNvSpPr>
          <p:nvPr/>
        </p:nvSpPr>
        <p:spPr bwMode="auto">
          <a:xfrm>
            <a:off x="5148263" y="1628775"/>
            <a:ext cx="3635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>
                <a:solidFill>
                  <a:schemeClr val="tx2"/>
                </a:solidFill>
              </a:rPr>
              <a:t>Панцирные инфузории</a:t>
            </a:r>
          </a:p>
        </p:txBody>
      </p:sp>
      <p:sp>
        <p:nvSpPr>
          <p:cNvPr id="59395" name="Rectangle 7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Симбиотические инфузории</a:t>
            </a:r>
          </a:p>
        </p:txBody>
      </p:sp>
      <p:pic>
        <p:nvPicPr>
          <p:cNvPr id="59396" name="Picture 8" descr="D:\Мои документы\01 кафедра\слайды зоология\Споровики и инфузории\Инфузория из желуд. жвачных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349375"/>
            <a:ext cx="4286250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Паразитические инфузории</a:t>
            </a:r>
          </a:p>
        </p:txBody>
      </p:sp>
      <p:pic>
        <p:nvPicPr>
          <p:cNvPr id="60419" name="Picture 5" descr="03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989138"/>
            <a:ext cx="3163888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Box 6"/>
          <p:cNvSpPr txBox="1">
            <a:spLocks noChangeArrowheads="1"/>
          </p:cNvSpPr>
          <p:nvPr/>
        </p:nvSpPr>
        <p:spPr bwMode="auto">
          <a:xfrm>
            <a:off x="0" y="1316038"/>
            <a:ext cx="4427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>
                <a:solidFill>
                  <a:schemeClr val="tx2"/>
                </a:solidFill>
              </a:rPr>
              <a:t>Балантидия</a:t>
            </a:r>
          </a:p>
        </p:txBody>
      </p:sp>
      <p:sp>
        <p:nvSpPr>
          <p:cNvPr id="60421" name="Text Box 7"/>
          <p:cNvSpPr txBox="1">
            <a:spLocks noChangeArrowheads="1"/>
          </p:cNvSpPr>
          <p:nvPr/>
        </p:nvSpPr>
        <p:spPr bwMode="auto">
          <a:xfrm>
            <a:off x="4483100" y="1387475"/>
            <a:ext cx="4427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>
                <a:solidFill>
                  <a:schemeClr val="tx2"/>
                </a:solidFill>
              </a:rPr>
              <a:t>Ихтиофтириус</a:t>
            </a:r>
          </a:p>
        </p:txBody>
      </p:sp>
      <p:pic>
        <p:nvPicPr>
          <p:cNvPr id="60422" name="Picture 8" descr="ихтиофти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3" y="1989138"/>
            <a:ext cx="4354512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5589588"/>
            <a:ext cx="9144000" cy="126841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dirty="0" smtClean="0"/>
              <a:t>Современная классификация животного мира</a:t>
            </a:r>
          </a:p>
        </p:txBody>
      </p:sp>
      <p:pic>
        <p:nvPicPr>
          <p:cNvPr id="7171" name="Picture 4" descr="35_2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2750" y="57150"/>
            <a:ext cx="5778500" cy="5603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Простейшие – микроскопически мелкие животные, тело которых состоит из одной клетки, но представляет собой целостный организм со всеми жизненными функциями: питание, дыхание, размножение.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z="4000" smtClean="0"/>
              <a:t>4. Простейшие (одноклеточные).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2"/>
          <p:cNvSpPr txBox="1">
            <a:spLocks noChangeArrowheads="1"/>
          </p:cNvSpPr>
          <p:nvPr/>
        </p:nvSpPr>
        <p:spPr bwMode="auto">
          <a:xfrm>
            <a:off x="179388" y="1989138"/>
            <a:ext cx="3851275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ru-RU" sz="2400"/>
              <a:t>Основные части клетки:</a:t>
            </a:r>
          </a:p>
          <a:p>
            <a:pPr eaLnBrk="1" hangingPunct="1">
              <a:spcBef>
                <a:spcPct val="10000"/>
              </a:spcBef>
              <a:buFontTx/>
              <a:buAutoNum type="arabicPeriod"/>
            </a:pPr>
            <a:r>
              <a:rPr lang="ru-RU" sz="2400"/>
              <a:t>цитоплазма</a:t>
            </a:r>
          </a:p>
          <a:p>
            <a:pPr eaLnBrk="1" hangingPunct="1">
              <a:spcBef>
                <a:spcPct val="10000"/>
              </a:spcBef>
              <a:buFontTx/>
              <a:buAutoNum type="arabicPeriod"/>
            </a:pPr>
            <a:r>
              <a:rPr lang="ru-RU" sz="2400"/>
              <a:t>ядро </a:t>
            </a:r>
          </a:p>
          <a:p>
            <a:pPr eaLnBrk="1" hangingPunct="1">
              <a:spcBef>
                <a:spcPct val="10000"/>
              </a:spcBef>
              <a:buFontTx/>
              <a:buAutoNum type="arabicPeriod"/>
            </a:pPr>
            <a:r>
              <a:rPr lang="ru-RU" sz="2400"/>
              <a:t>органоиды</a:t>
            </a:r>
          </a:p>
          <a:p>
            <a:pPr eaLnBrk="1" hangingPunct="1">
              <a:spcBef>
                <a:spcPct val="10000"/>
              </a:spcBef>
              <a:buFontTx/>
              <a:buAutoNum type="arabicPeriod"/>
            </a:pPr>
            <a:r>
              <a:rPr lang="ru-RU" sz="2400"/>
              <a:t>включения.</a:t>
            </a:r>
          </a:p>
        </p:txBody>
      </p:sp>
      <p:sp>
        <p:nvSpPr>
          <p:cNvPr id="9219" name="Text Box 13"/>
          <p:cNvSpPr txBox="1">
            <a:spLocks noChangeArrowheads="1"/>
          </p:cNvSpPr>
          <p:nvPr/>
        </p:nvSpPr>
        <p:spPr bwMode="auto">
          <a:xfrm>
            <a:off x="179388" y="4359275"/>
            <a:ext cx="3851275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ru-RU" sz="2400"/>
              <a:t>Органоиды движения:</a:t>
            </a:r>
          </a:p>
          <a:p>
            <a:pPr eaLnBrk="1" hangingPunct="1">
              <a:spcBef>
                <a:spcPct val="10000"/>
              </a:spcBef>
              <a:buFontTx/>
              <a:buAutoNum type="arabicPeriod"/>
            </a:pPr>
            <a:r>
              <a:rPr lang="ru-RU" sz="2400"/>
              <a:t>ложноножки</a:t>
            </a:r>
          </a:p>
          <a:p>
            <a:pPr eaLnBrk="1" hangingPunct="1">
              <a:spcBef>
                <a:spcPct val="10000"/>
              </a:spcBef>
              <a:buFontTx/>
              <a:buAutoNum type="arabicPeriod"/>
            </a:pPr>
            <a:r>
              <a:rPr lang="ru-RU" sz="2400"/>
              <a:t>реснички</a:t>
            </a:r>
          </a:p>
          <a:p>
            <a:pPr eaLnBrk="1" hangingPunct="1">
              <a:spcBef>
                <a:spcPct val="10000"/>
              </a:spcBef>
              <a:buFontTx/>
              <a:buAutoNum type="arabicPeriod"/>
            </a:pPr>
            <a:r>
              <a:rPr lang="ru-RU" sz="2400"/>
              <a:t>жгутики.</a:t>
            </a:r>
          </a:p>
        </p:txBody>
      </p:sp>
      <p:pic>
        <p:nvPicPr>
          <p:cNvPr id="9220" name="Picture 14" descr="02_0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1916113"/>
            <a:ext cx="4752975" cy="4752975"/>
          </a:xfrm>
          <a:noFill/>
        </p:spPr>
      </p:pic>
      <p:sp>
        <p:nvSpPr>
          <p:cNvPr id="9221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Строение клетки простейших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sz="2800" b="1"/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0" y="1582738"/>
            <a:ext cx="3995738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buFontTx/>
              <a:buAutoNum type="arabicPeriod"/>
            </a:pPr>
            <a:r>
              <a:rPr lang="ru-RU" sz="2800" b="1"/>
              <a:t>Вегетативный путь:</a:t>
            </a:r>
          </a:p>
          <a:p>
            <a:pPr marL="800100" lvl="1" indent="-342900" eaLnBrk="1" hangingPunct="1">
              <a:buFontTx/>
              <a:buChar char="•"/>
            </a:pPr>
            <a:r>
              <a:rPr lang="ru-RU" sz="2400"/>
              <a:t>простое деление;</a:t>
            </a:r>
          </a:p>
          <a:p>
            <a:pPr marL="800100" lvl="1" indent="-342900" eaLnBrk="1" hangingPunct="1">
              <a:buFontTx/>
              <a:buChar char="•"/>
            </a:pPr>
            <a:r>
              <a:rPr lang="ru-RU" sz="2400"/>
              <a:t>почкование;</a:t>
            </a:r>
          </a:p>
          <a:p>
            <a:pPr marL="800100" lvl="1" indent="-342900" eaLnBrk="1" hangingPunct="1">
              <a:buFontTx/>
              <a:buChar char="•"/>
            </a:pPr>
            <a:r>
              <a:rPr lang="ru-RU" sz="2400"/>
              <a:t>множественное деление (шизогония)</a:t>
            </a:r>
          </a:p>
          <a:p>
            <a:pPr marL="342900" indent="-342900" eaLnBrk="1" hangingPunct="1"/>
            <a:endParaRPr lang="ru-RU" sz="2400" b="1"/>
          </a:p>
          <a:p>
            <a:pPr marL="342900" indent="-342900" eaLnBrk="1" hangingPunct="1"/>
            <a:r>
              <a:rPr lang="ru-RU" sz="2400" b="1"/>
              <a:t>    Деление клеточного ядра:</a:t>
            </a:r>
          </a:p>
          <a:p>
            <a:pPr marL="800100" lvl="1" indent="-342900" eaLnBrk="1" hangingPunct="1">
              <a:buFontTx/>
              <a:buChar char="•"/>
            </a:pPr>
            <a:r>
              <a:rPr lang="ru-RU" sz="2400"/>
              <a:t>амитоз – простое деление;</a:t>
            </a:r>
          </a:p>
          <a:p>
            <a:pPr marL="800100" lvl="1" indent="-342900" eaLnBrk="1" hangingPunct="1">
              <a:buFontTx/>
              <a:buChar char="•"/>
            </a:pPr>
            <a:r>
              <a:rPr lang="ru-RU" sz="2400"/>
              <a:t>митоз (кариокинез)- сложное деление</a:t>
            </a:r>
            <a:endParaRPr lang="ru-RU" sz="2800"/>
          </a:p>
        </p:txBody>
      </p:sp>
      <p:sp>
        <p:nvSpPr>
          <p:cNvPr id="1024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tx1"/>
                </a:solidFill>
              </a:rPr>
              <a:t>Размножение простейших</a:t>
            </a:r>
          </a:p>
        </p:txBody>
      </p:sp>
      <p:pic>
        <p:nvPicPr>
          <p:cNvPr id="1024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811338"/>
            <a:ext cx="5076825" cy="471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</TotalTime>
  <Words>1221</Words>
  <Application>Microsoft Office PowerPoint</Application>
  <PresentationFormat>Экран (4:3)</PresentationFormat>
  <Paragraphs>297</Paragraphs>
  <Slides>58</Slides>
  <Notes>46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Оформление по умолчанию</vt:lpstr>
      <vt:lpstr>Лекция №1</vt:lpstr>
      <vt:lpstr>1. Зоология – система наук о животных</vt:lpstr>
      <vt:lpstr>2. История зоологии</vt:lpstr>
      <vt:lpstr>3. Классификация животного мира</vt:lpstr>
      <vt:lpstr>Царство животных :</vt:lpstr>
      <vt:lpstr>Современная классификация животного мира</vt:lpstr>
      <vt:lpstr>4. Простейшие (одноклеточные).</vt:lpstr>
      <vt:lpstr>Строение клетки простейших</vt:lpstr>
      <vt:lpstr>Размножение простейших</vt:lpstr>
      <vt:lpstr>Размножение простейших</vt:lpstr>
      <vt:lpstr>Инцистирование</vt:lpstr>
      <vt:lpstr>Классификация простейших</vt:lpstr>
      <vt:lpstr>Положение простейших в животном мире</vt:lpstr>
      <vt:lpstr>ТИП САРКОЖГУТИКОНОСЦЫ – SARCOMASTIGOPHORA</vt:lpstr>
      <vt:lpstr>Характеристика саркодовых</vt:lpstr>
      <vt:lpstr>Отряд Корненожки</vt:lpstr>
      <vt:lpstr>Питание амебы</vt:lpstr>
      <vt:lpstr>Размножение амебы</vt:lpstr>
      <vt:lpstr>Дизентерийная амёба</vt:lpstr>
      <vt:lpstr>Мальпигамёба Malpighamoeba mellificae</vt:lpstr>
      <vt:lpstr>Различные виды голых амеб</vt:lpstr>
      <vt:lpstr>Раковинные амебы:</vt:lpstr>
      <vt:lpstr>Фораминиферы</vt:lpstr>
      <vt:lpstr>Различные виды фораминифер</vt:lpstr>
      <vt:lpstr>Отряд Солнечники</vt:lpstr>
      <vt:lpstr>Радиолярии (лучевики)</vt:lpstr>
      <vt:lpstr>Различные виды радиолярий</vt:lpstr>
      <vt:lpstr>Класс Жгутиковые – Flagellata</vt:lpstr>
      <vt:lpstr>Схема движения жгутика</vt:lpstr>
      <vt:lpstr>Класс Жгутиковые – Flagellata</vt:lpstr>
      <vt:lpstr>Отряд Эвгленовые – Euglenoidina</vt:lpstr>
      <vt:lpstr>Отряд Фитомонадные – Phytomogadina</vt:lpstr>
      <vt:lpstr>Отряд Протомонадные – Protomonadina</vt:lpstr>
      <vt:lpstr>Цикл развития трипаносомы</vt:lpstr>
      <vt:lpstr>Цикл развития трипаносомы</vt:lpstr>
      <vt:lpstr>Трипаносомозы</vt:lpstr>
      <vt:lpstr>Отряд Протомонадные – Protomonadina</vt:lpstr>
      <vt:lpstr>Отряд Многожгутиковые – Polymonadina</vt:lpstr>
      <vt:lpstr>Отряд Многожгутиковые - Polymonadina </vt:lpstr>
      <vt:lpstr>Презентация PowerPoint</vt:lpstr>
      <vt:lpstr>Строение клетки споровика</vt:lpstr>
      <vt:lpstr>ТИП АПИКОМПЛЕКСЫ – APICOMPLEXA</vt:lpstr>
      <vt:lpstr>Отряд грегарины</vt:lpstr>
      <vt:lpstr>Отряд кокцидии</vt:lpstr>
      <vt:lpstr>Отряд кокцидии – Coccidia</vt:lpstr>
      <vt:lpstr>Презентация PowerPoint</vt:lpstr>
      <vt:lpstr>Отряд гемоспоридии </vt:lpstr>
      <vt:lpstr>Отряд гемоспоридии – Haemosporidia</vt:lpstr>
      <vt:lpstr>Презентация PowerPoint</vt:lpstr>
      <vt:lpstr>Цикл развития малярийного плазмодия</vt:lpstr>
      <vt:lpstr>Отряд пироплазмиды – Piroplasmidae</vt:lpstr>
      <vt:lpstr>Отряд микроспоридии – Microsporidia</vt:lpstr>
      <vt:lpstr>ТИП РЕСНИЧНЫЕ - CILIOPHORA</vt:lpstr>
      <vt:lpstr>Схема движения реснички инфузории</vt:lpstr>
      <vt:lpstr>Схема конъюгации инфузорий</vt:lpstr>
      <vt:lpstr>Свободноживущие инфузории</vt:lpstr>
      <vt:lpstr>Симбиотические инфузории</vt:lpstr>
      <vt:lpstr>Паразитические инфузории</vt:lpstr>
    </vt:vector>
  </TitlesOfParts>
  <Company>Дом, милый 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№1</dc:title>
  <dc:creator>Маша + Эдик</dc:creator>
  <cp:lastModifiedBy>пк</cp:lastModifiedBy>
  <cp:revision>82</cp:revision>
  <dcterms:created xsi:type="dcterms:W3CDTF">2006-07-04T10:36:46Z</dcterms:created>
  <dcterms:modified xsi:type="dcterms:W3CDTF">2023-09-14T07:44:41Z</dcterms:modified>
</cp:coreProperties>
</file>